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sldIdLst>
    <p:sldId id="256" r:id="rId2"/>
    <p:sldId id="271" r:id="rId3"/>
    <p:sldId id="272" r:id="rId4"/>
    <p:sldId id="273" r:id="rId5"/>
    <p:sldId id="275" r:id="rId6"/>
    <p:sldId id="277" r:id="rId7"/>
    <p:sldId id="274" r:id="rId8"/>
    <p:sldId id="279" r:id="rId9"/>
    <p:sldId id="276" r:id="rId10"/>
    <p:sldId id="278" r:id="rId11"/>
    <p:sldId id="280" r:id="rId12"/>
    <p:sldId id="282" r:id="rId13"/>
    <p:sldId id="283" r:id="rId14"/>
    <p:sldId id="281" r:id="rId15"/>
    <p:sldId id="268" r:id="rId16"/>
    <p:sldId id="269" r:id="rId17"/>
    <p:sldId id="297" r:id="rId18"/>
    <p:sldId id="285" r:id="rId19"/>
    <p:sldId id="286" r:id="rId20"/>
    <p:sldId id="298" r:id="rId21"/>
    <p:sldId id="257" r:id="rId22"/>
    <p:sldId id="258" r:id="rId23"/>
    <p:sldId id="288" r:id="rId24"/>
    <p:sldId id="295" r:id="rId25"/>
    <p:sldId id="296" r:id="rId26"/>
    <p:sldId id="290" r:id="rId27"/>
    <p:sldId id="289" r:id="rId28"/>
    <p:sldId id="291" r:id="rId29"/>
    <p:sldId id="292" r:id="rId30"/>
    <p:sldId id="293" r:id="rId31"/>
    <p:sldId id="294" r:id="rId32"/>
    <p:sldId id="259" r:id="rId33"/>
    <p:sldId id="260" r:id="rId34"/>
    <p:sldId id="264" r:id="rId35"/>
    <p:sldId id="263" r:id="rId36"/>
    <p:sldId id="261" r:id="rId37"/>
    <p:sldId id="26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6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58"/>
    <p:restoredTop sz="88665"/>
  </p:normalViewPr>
  <p:slideViewPr>
    <p:cSldViewPr snapToGrid="0" snapToObjects="1">
      <p:cViewPr>
        <p:scale>
          <a:sx n="120" d="100"/>
          <a:sy n="120" d="100"/>
        </p:scale>
        <p:origin x="816" y="240"/>
      </p:cViewPr>
      <p:guideLst/>
    </p:cSldViewPr>
  </p:slideViewPr>
  <p:outlineViewPr>
    <p:cViewPr>
      <p:scale>
        <a:sx n="33" d="100"/>
        <a:sy n="33" d="100"/>
      </p:scale>
      <p:origin x="0" y="-294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BAEA2-BC28-3343-94E6-60565AEEE907}" type="datetimeFigureOut">
              <a:rPr lang="en-US" smtClean="0"/>
              <a:t>7/11/18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C6930-2F81-D642-A74C-45FE6CD5B125}" type="slidenum">
              <a:rPr lang="en-US" smtClean="0"/>
              <a:t>‹#›</a:t>
            </a:fld>
            <a:endParaRPr lang="en-US"/>
          </a:p>
        </p:txBody>
      </p:sp>
    </p:spTree>
    <p:extLst>
      <p:ext uri="{BB962C8B-B14F-4D97-AF65-F5344CB8AC3E}">
        <p14:creationId xmlns:p14="http://schemas.microsoft.com/office/powerpoint/2010/main" val="1405777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1</a:t>
            </a:fld>
            <a:endParaRPr lang="en-US"/>
          </a:p>
        </p:txBody>
      </p:sp>
    </p:spTree>
    <p:extLst>
      <p:ext uri="{BB962C8B-B14F-4D97-AF65-F5344CB8AC3E}">
        <p14:creationId xmlns:p14="http://schemas.microsoft.com/office/powerpoint/2010/main" val="3841465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We’re going to develop reliable forecasts of extreme ocean temperature anomalies that will help communities prepare for and become more resilient to future marine heatwaves.</a:t>
            </a:r>
          </a:p>
          <a:p>
            <a:endParaRPr lang="en-US" baseline="0" dirty="0"/>
          </a:p>
          <a:p>
            <a:r>
              <a:rPr lang="en-US" baseline="0" dirty="0"/>
              <a:t>Resource: https://cop23.com.fj/mitigation-adaptation-resilience/</a:t>
            </a:r>
          </a:p>
        </p:txBody>
      </p:sp>
      <p:sp>
        <p:nvSpPr>
          <p:cNvPr id="4" name="Slide Number Placeholder 3"/>
          <p:cNvSpPr>
            <a:spLocks noGrp="1"/>
          </p:cNvSpPr>
          <p:nvPr>
            <p:ph type="sldNum" sz="quarter" idx="10"/>
          </p:nvPr>
        </p:nvSpPr>
        <p:spPr/>
        <p:txBody>
          <a:bodyPr/>
          <a:lstStyle/>
          <a:p>
            <a:fld id="{098C6930-2F81-D642-A74C-45FE6CD5B125}" type="slidenum">
              <a:rPr lang="en-US" smtClean="0"/>
              <a:t>10</a:t>
            </a:fld>
            <a:endParaRPr lang="en-US"/>
          </a:p>
        </p:txBody>
      </p:sp>
    </p:spTree>
    <p:extLst>
      <p:ext uri="{BB962C8B-B14F-4D97-AF65-F5344CB8AC3E}">
        <p14:creationId xmlns:p14="http://schemas.microsoft.com/office/powerpoint/2010/main" val="204230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11</a:t>
            </a:fld>
            <a:endParaRPr lang="en-US"/>
          </a:p>
        </p:txBody>
      </p:sp>
    </p:spTree>
    <p:extLst>
      <p:ext uri="{BB962C8B-B14F-4D97-AF65-F5344CB8AC3E}">
        <p14:creationId xmlns:p14="http://schemas.microsoft.com/office/powerpoint/2010/main" val="87917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venir Roman" charset="0"/>
                <a:ea typeface="Avenir Roman" charset="0"/>
                <a:cs typeface="Avenir Roman" charset="0"/>
              </a:rPr>
              <a:t>Derived from the laws of conservation of mass and heat</a:t>
            </a:r>
          </a:p>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12</a:t>
            </a:fld>
            <a:endParaRPr lang="en-US"/>
          </a:p>
        </p:txBody>
      </p:sp>
    </p:spTree>
    <p:extLst>
      <p:ext uri="{BB962C8B-B14F-4D97-AF65-F5344CB8AC3E}">
        <p14:creationId xmlns:p14="http://schemas.microsoft.com/office/powerpoint/2010/main" val="889714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venir Roman" charset="0"/>
                <a:ea typeface="Avenir Roman" charset="0"/>
                <a:cs typeface="Avenir Roman" charset="0"/>
              </a:rPr>
              <a:t>Derived from the laws of conservation of mass and heat</a:t>
            </a:r>
          </a:p>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13</a:t>
            </a:fld>
            <a:endParaRPr lang="en-US"/>
          </a:p>
        </p:txBody>
      </p:sp>
    </p:spTree>
    <p:extLst>
      <p:ext uri="{BB962C8B-B14F-4D97-AF65-F5344CB8AC3E}">
        <p14:creationId xmlns:p14="http://schemas.microsoft.com/office/powerpoint/2010/main" val="1552084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14</a:t>
            </a:fld>
            <a:endParaRPr lang="en-US"/>
          </a:p>
        </p:txBody>
      </p:sp>
    </p:spTree>
    <p:extLst>
      <p:ext uri="{BB962C8B-B14F-4D97-AF65-F5344CB8AC3E}">
        <p14:creationId xmlns:p14="http://schemas.microsoft.com/office/powerpoint/2010/main" val="85863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15</a:t>
            </a:fld>
            <a:endParaRPr lang="en-US"/>
          </a:p>
        </p:txBody>
      </p:sp>
    </p:spTree>
    <p:extLst>
      <p:ext uri="{BB962C8B-B14F-4D97-AF65-F5344CB8AC3E}">
        <p14:creationId xmlns:p14="http://schemas.microsoft.com/office/powerpoint/2010/main" val="147670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16</a:t>
            </a:fld>
            <a:endParaRPr lang="en-US"/>
          </a:p>
        </p:txBody>
      </p:sp>
    </p:spTree>
    <p:extLst>
      <p:ext uri="{BB962C8B-B14F-4D97-AF65-F5344CB8AC3E}">
        <p14:creationId xmlns:p14="http://schemas.microsoft.com/office/powerpoint/2010/main" val="170899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20</a:t>
            </a:fld>
            <a:endParaRPr lang="en-US"/>
          </a:p>
        </p:txBody>
      </p:sp>
    </p:spTree>
    <p:extLst>
      <p:ext uri="{BB962C8B-B14F-4D97-AF65-F5344CB8AC3E}">
        <p14:creationId xmlns:p14="http://schemas.microsoft.com/office/powerpoint/2010/main" val="104525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Vanilla RNNs have a repeating module with a simple structure</a:t>
            </a:r>
          </a:p>
        </p:txBody>
      </p:sp>
      <p:sp>
        <p:nvSpPr>
          <p:cNvPr id="4" name="Slide Number Placeholder 3"/>
          <p:cNvSpPr>
            <a:spLocks noGrp="1"/>
          </p:cNvSpPr>
          <p:nvPr>
            <p:ph type="sldNum" sz="quarter" idx="10"/>
          </p:nvPr>
        </p:nvSpPr>
        <p:spPr/>
        <p:txBody>
          <a:bodyPr/>
          <a:lstStyle/>
          <a:p>
            <a:fld id="{098C6930-2F81-D642-A74C-45FE6CD5B125}" type="slidenum">
              <a:rPr lang="en-US" smtClean="0"/>
              <a:t>22</a:t>
            </a:fld>
            <a:endParaRPr lang="en-US"/>
          </a:p>
        </p:txBody>
      </p:sp>
    </p:spTree>
    <p:extLst>
      <p:ext uri="{BB962C8B-B14F-4D97-AF65-F5344CB8AC3E}">
        <p14:creationId xmlns:p14="http://schemas.microsoft.com/office/powerpoint/2010/main" val="85105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Designed to avoid the long-term dependency problem</a:t>
            </a:r>
          </a:p>
          <a:p>
            <a:pPr marL="171450" indent="-171450">
              <a:buFont typeface="Arial" panose="020B0604020202020204" pitchFamily="34" charset="0"/>
              <a:buChar char="•"/>
            </a:pPr>
            <a:r>
              <a:rPr lang="en-US" b="1" dirty="0"/>
              <a:t>Cell state</a:t>
            </a:r>
            <a:r>
              <a:rPr lang="en-US" dirty="0"/>
              <a:t>: can think of like a conveyor belt </a:t>
            </a:r>
          </a:p>
          <a:p>
            <a:pPr marL="628650" lvl="1" indent="-171450">
              <a:buFont typeface="Arial" panose="020B0604020202020204" pitchFamily="34" charset="0"/>
              <a:buChar char="•"/>
            </a:pPr>
            <a:r>
              <a:rPr lang="en-US" dirty="0"/>
              <a:t>Runs straight down entire chain with only some minor linear </a:t>
            </a:r>
            <a:r>
              <a:rPr lang="en-US" dirty="0" err="1"/>
              <a:t>iteractions</a:t>
            </a:r>
            <a:endParaRPr lang="en-US" dirty="0"/>
          </a:p>
          <a:p>
            <a:pPr marL="628650" lvl="1" indent="-171450">
              <a:buFont typeface="Arial" panose="020B0604020202020204" pitchFamily="34" charset="0"/>
              <a:buChar char="•"/>
            </a:pPr>
            <a:r>
              <a:rPr lang="en-US" dirty="0"/>
              <a:t>Easy for information to flow along unchanged</a:t>
            </a:r>
          </a:p>
          <a:p>
            <a:pPr marL="171450" lvl="0" indent="-171450">
              <a:buFont typeface="Arial" panose="020B0604020202020204" pitchFamily="34" charset="0"/>
              <a:buChar char="•"/>
            </a:pPr>
            <a:r>
              <a:rPr lang="en-US" dirty="0"/>
              <a:t>Cell states are regulated by structures called </a:t>
            </a:r>
            <a:r>
              <a:rPr lang="en-US" b="1" dirty="0"/>
              <a:t>gates</a:t>
            </a:r>
          </a:p>
          <a:p>
            <a:pPr marL="628650" lvl="1" indent="-171450">
              <a:buFont typeface="Arial" panose="020B0604020202020204" pitchFamily="34" charset="0"/>
              <a:buChar char="•"/>
            </a:pPr>
            <a:r>
              <a:rPr lang="en-US" dirty="0"/>
              <a:t>Gates can either add or remove information to the cell state</a:t>
            </a:r>
          </a:p>
          <a:p>
            <a:pPr marL="628650" lvl="1" indent="-171450">
              <a:buFont typeface="Arial" panose="020B0604020202020204" pitchFamily="34" charset="0"/>
              <a:buChar char="•"/>
            </a:pPr>
            <a:r>
              <a:rPr lang="en-US" dirty="0"/>
              <a:t>Sigmoid layer outputs number between zero and one, telling the gate how much of each component should be let through. Zero means “let nothing through, while one means let everything through. </a:t>
            </a:r>
          </a:p>
        </p:txBody>
      </p:sp>
      <p:sp>
        <p:nvSpPr>
          <p:cNvPr id="4" name="Slide Number Placeholder 3"/>
          <p:cNvSpPr>
            <a:spLocks noGrp="1"/>
          </p:cNvSpPr>
          <p:nvPr>
            <p:ph type="sldNum" sz="quarter" idx="10"/>
          </p:nvPr>
        </p:nvSpPr>
        <p:spPr/>
        <p:txBody>
          <a:bodyPr/>
          <a:lstStyle/>
          <a:p>
            <a:fld id="{098C6930-2F81-D642-A74C-45FE6CD5B125}" type="slidenum">
              <a:rPr lang="en-US" smtClean="0"/>
              <a:t>23</a:t>
            </a:fld>
            <a:endParaRPr lang="en-US"/>
          </a:p>
        </p:txBody>
      </p:sp>
    </p:spTree>
    <p:extLst>
      <p:ext uri="{BB962C8B-B14F-4D97-AF65-F5344CB8AC3E}">
        <p14:creationId xmlns:p14="http://schemas.microsoft.com/office/powerpoint/2010/main" val="114965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Tableau</a:t>
            </a:r>
            <a:r>
              <a:rPr lang="en-US" dirty="0"/>
              <a:t> is a company</a:t>
            </a:r>
            <a:r>
              <a:rPr lang="en-US" baseline="0" dirty="0"/>
              <a:t> well poised to tackle the problems of today, while also anticipating the challenges of tomorrow. It does this by helping people see and make sense of our world by providing data-driven advanced analytics to answer pivotal questions facing society. </a:t>
            </a:r>
          </a:p>
          <a:p>
            <a:endParaRPr lang="en-US" baseline="0" dirty="0"/>
          </a:p>
          <a:p>
            <a:r>
              <a:rPr lang="en-US" u="sng" baseline="0" dirty="0"/>
              <a:t>Information age</a:t>
            </a:r>
            <a:r>
              <a:rPr lang="en-US" baseline="0" dirty="0"/>
              <a:t>, </a:t>
            </a:r>
          </a:p>
          <a:p>
            <a:r>
              <a:rPr lang="en-US" u="sng" baseline="0" dirty="0"/>
              <a:t>Anthropocene</a:t>
            </a:r>
            <a:r>
              <a:rPr lang="en-US" baseline="0" dirty="0"/>
              <a:t>, new geological age characterized by exponential negative and rapid impacts of human activities on Earth’s natural systems.</a:t>
            </a:r>
          </a:p>
          <a:p>
            <a:endParaRPr lang="en-US" baseline="0" dirty="0"/>
          </a:p>
          <a:p>
            <a:r>
              <a:rPr lang="en-US" sz="1200" b="0" i="0" kern="1200" dirty="0">
                <a:solidFill>
                  <a:schemeClr val="tx1"/>
                </a:solidFill>
                <a:effectLst/>
                <a:latin typeface="+mn-lt"/>
                <a:ea typeface="+mn-ea"/>
                <a:cs typeface="+mn-cs"/>
              </a:rPr>
              <a:t>As</a:t>
            </a:r>
            <a:r>
              <a:rPr lang="en-US" sz="1200" b="0" i="0" kern="1200" baseline="0" dirty="0">
                <a:solidFill>
                  <a:schemeClr val="tx1"/>
                </a:solidFill>
                <a:effectLst/>
                <a:latin typeface="+mn-lt"/>
                <a:ea typeface="+mn-ea"/>
                <a:cs typeface="+mn-cs"/>
              </a:rPr>
              <a:t> a scientist, I am interested in </a:t>
            </a:r>
            <a:r>
              <a:rPr lang="en-US" sz="1200" b="0" i="0" kern="1200" dirty="0">
                <a:solidFill>
                  <a:schemeClr val="tx1"/>
                </a:solidFill>
                <a:effectLst/>
                <a:latin typeface="+mn-lt"/>
                <a:ea typeface="+mn-ea"/>
                <a:cs typeface="+mn-cs"/>
              </a:rPr>
              <a:t>developing and applying data science </a:t>
            </a:r>
            <a:r>
              <a:rPr lang="en-US" sz="1200" b="0" i="0" kern="1200">
                <a:solidFill>
                  <a:schemeClr val="tx1"/>
                </a:solidFill>
                <a:effectLst/>
                <a:latin typeface="+mn-lt"/>
                <a:ea typeface="+mn-ea"/>
                <a:cs typeface="+mn-cs"/>
              </a:rPr>
              <a:t>tools for scientific </a:t>
            </a:r>
            <a:r>
              <a:rPr lang="en-US" sz="1200" b="0" i="0" kern="1200" dirty="0">
                <a:solidFill>
                  <a:schemeClr val="tx1"/>
                </a:solidFill>
                <a:effectLst/>
                <a:latin typeface="+mn-lt"/>
                <a:ea typeface="+mn-ea"/>
                <a:cs typeface="+mn-cs"/>
              </a:rPr>
              <a:t>application.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2</a:t>
            </a:fld>
            <a:endParaRPr lang="en-US"/>
          </a:p>
        </p:txBody>
      </p:sp>
    </p:spTree>
    <p:extLst>
      <p:ext uri="{BB962C8B-B14F-4D97-AF65-F5344CB8AC3E}">
        <p14:creationId xmlns:p14="http://schemas.microsoft.com/office/powerpoint/2010/main" val="2067205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Designed to avoid the long-term dependency problem</a:t>
            </a:r>
          </a:p>
          <a:p>
            <a:pPr marL="171450" indent="-171450">
              <a:buFont typeface="Arial" panose="020B0604020202020204" pitchFamily="34" charset="0"/>
              <a:buChar char="•"/>
            </a:pPr>
            <a:r>
              <a:rPr lang="en-US" b="1" dirty="0"/>
              <a:t>Cell state</a:t>
            </a:r>
            <a:r>
              <a:rPr lang="en-US" dirty="0"/>
              <a:t>: can think of like a conveyor belt </a:t>
            </a:r>
          </a:p>
          <a:p>
            <a:pPr marL="628650" lvl="1" indent="-171450">
              <a:buFont typeface="Arial" panose="020B0604020202020204" pitchFamily="34" charset="0"/>
              <a:buChar char="•"/>
            </a:pPr>
            <a:r>
              <a:rPr lang="en-US" dirty="0"/>
              <a:t>Runs straight down entire chain with only some minor linear </a:t>
            </a:r>
            <a:r>
              <a:rPr lang="en-US" dirty="0" err="1"/>
              <a:t>iteractions</a:t>
            </a:r>
            <a:endParaRPr lang="en-US" dirty="0"/>
          </a:p>
          <a:p>
            <a:pPr marL="628650" lvl="1" indent="-171450">
              <a:buFont typeface="Arial" panose="020B0604020202020204" pitchFamily="34" charset="0"/>
              <a:buChar char="•"/>
            </a:pPr>
            <a:r>
              <a:rPr lang="en-US" dirty="0"/>
              <a:t>Easy for information to flow along unchanged</a:t>
            </a:r>
          </a:p>
          <a:p>
            <a:pPr marL="171450" lvl="0" indent="-171450">
              <a:buFont typeface="Arial" panose="020B0604020202020204" pitchFamily="34" charset="0"/>
              <a:buChar char="•"/>
            </a:pPr>
            <a:r>
              <a:rPr lang="en-US" dirty="0"/>
              <a:t>Cell states are regulated by structures called </a:t>
            </a:r>
            <a:r>
              <a:rPr lang="en-US" b="1" dirty="0"/>
              <a:t>gates</a:t>
            </a:r>
          </a:p>
          <a:p>
            <a:pPr marL="628650" lvl="1" indent="-171450">
              <a:buFont typeface="Arial" panose="020B0604020202020204" pitchFamily="34" charset="0"/>
              <a:buChar char="•"/>
            </a:pPr>
            <a:r>
              <a:rPr lang="en-US" dirty="0"/>
              <a:t>Gates can either add or remove information to the cell state</a:t>
            </a:r>
          </a:p>
          <a:p>
            <a:pPr marL="628650" lvl="1" indent="-171450">
              <a:buFont typeface="Arial" panose="020B0604020202020204" pitchFamily="34" charset="0"/>
              <a:buChar char="•"/>
            </a:pPr>
            <a:r>
              <a:rPr lang="en-US" dirty="0"/>
              <a:t>Sigmoid layer outputs number between zero and one, telling the gate how much of each component should be let through. Zero means “let nothing through, while one means let everything through. </a:t>
            </a:r>
          </a:p>
        </p:txBody>
      </p:sp>
      <p:sp>
        <p:nvSpPr>
          <p:cNvPr id="4" name="Slide Number Placeholder 3"/>
          <p:cNvSpPr>
            <a:spLocks noGrp="1"/>
          </p:cNvSpPr>
          <p:nvPr>
            <p:ph type="sldNum" sz="quarter" idx="10"/>
          </p:nvPr>
        </p:nvSpPr>
        <p:spPr/>
        <p:txBody>
          <a:bodyPr/>
          <a:lstStyle/>
          <a:p>
            <a:fld id="{098C6930-2F81-D642-A74C-45FE6CD5B125}" type="slidenum">
              <a:rPr lang="en-US" smtClean="0"/>
              <a:t>24</a:t>
            </a:fld>
            <a:endParaRPr lang="en-US"/>
          </a:p>
        </p:txBody>
      </p:sp>
    </p:spTree>
    <p:extLst>
      <p:ext uri="{BB962C8B-B14F-4D97-AF65-F5344CB8AC3E}">
        <p14:creationId xmlns:p14="http://schemas.microsoft.com/office/powerpoint/2010/main" val="1374963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Designed to avoid the long-term dependency problem</a:t>
            </a:r>
          </a:p>
          <a:p>
            <a:pPr marL="171450" indent="-171450">
              <a:buFont typeface="Arial" panose="020B0604020202020204" pitchFamily="34" charset="0"/>
              <a:buChar char="•"/>
            </a:pPr>
            <a:r>
              <a:rPr lang="en-US" b="1" dirty="0"/>
              <a:t>Cell state</a:t>
            </a:r>
            <a:r>
              <a:rPr lang="en-US" dirty="0"/>
              <a:t>: can think of like a conveyor belt </a:t>
            </a:r>
          </a:p>
          <a:p>
            <a:pPr marL="628650" lvl="1" indent="-171450">
              <a:buFont typeface="Arial" panose="020B0604020202020204" pitchFamily="34" charset="0"/>
              <a:buChar char="•"/>
            </a:pPr>
            <a:r>
              <a:rPr lang="en-US" dirty="0"/>
              <a:t>Runs straight down entire chain with only some minor linear </a:t>
            </a:r>
            <a:r>
              <a:rPr lang="en-US" dirty="0" err="1"/>
              <a:t>iteractions</a:t>
            </a:r>
            <a:endParaRPr lang="en-US" dirty="0"/>
          </a:p>
          <a:p>
            <a:pPr marL="628650" lvl="1" indent="-171450">
              <a:buFont typeface="Arial" panose="020B0604020202020204" pitchFamily="34" charset="0"/>
              <a:buChar char="•"/>
            </a:pPr>
            <a:r>
              <a:rPr lang="en-US" dirty="0"/>
              <a:t>Easy for information to flow along unchanged</a:t>
            </a:r>
          </a:p>
          <a:p>
            <a:pPr marL="171450" lvl="0" indent="-171450">
              <a:buFont typeface="Arial" panose="020B0604020202020204" pitchFamily="34" charset="0"/>
              <a:buChar char="•"/>
            </a:pPr>
            <a:r>
              <a:rPr lang="en-US" dirty="0"/>
              <a:t>Cell states are regulated by structures called </a:t>
            </a:r>
            <a:r>
              <a:rPr lang="en-US" b="1" dirty="0"/>
              <a:t>gates</a:t>
            </a:r>
          </a:p>
          <a:p>
            <a:pPr marL="628650" lvl="1" indent="-171450">
              <a:buFont typeface="Arial" panose="020B0604020202020204" pitchFamily="34" charset="0"/>
              <a:buChar char="•"/>
            </a:pPr>
            <a:r>
              <a:rPr lang="en-US" dirty="0"/>
              <a:t>Gates can either add or remove information to the cell state</a:t>
            </a:r>
          </a:p>
          <a:p>
            <a:pPr marL="628650" lvl="1" indent="-171450">
              <a:buFont typeface="Arial" panose="020B0604020202020204" pitchFamily="34" charset="0"/>
              <a:buChar char="•"/>
            </a:pPr>
            <a:r>
              <a:rPr lang="en-US" dirty="0"/>
              <a:t>Sigmoid layer outputs number between zero and one, telling the gate how much of each component should be let through. Zero means “let nothing through, while one means let everything through. </a:t>
            </a:r>
          </a:p>
        </p:txBody>
      </p:sp>
      <p:sp>
        <p:nvSpPr>
          <p:cNvPr id="4" name="Slide Number Placeholder 3"/>
          <p:cNvSpPr>
            <a:spLocks noGrp="1"/>
          </p:cNvSpPr>
          <p:nvPr>
            <p:ph type="sldNum" sz="quarter" idx="10"/>
          </p:nvPr>
        </p:nvSpPr>
        <p:spPr/>
        <p:txBody>
          <a:bodyPr/>
          <a:lstStyle/>
          <a:p>
            <a:fld id="{098C6930-2F81-D642-A74C-45FE6CD5B125}" type="slidenum">
              <a:rPr lang="en-US" smtClean="0"/>
              <a:t>25</a:t>
            </a:fld>
            <a:endParaRPr lang="en-US"/>
          </a:p>
        </p:txBody>
      </p:sp>
    </p:spTree>
    <p:extLst>
      <p:ext uri="{BB962C8B-B14F-4D97-AF65-F5344CB8AC3E}">
        <p14:creationId xmlns:p14="http://schemas.microsoft.com/office/powerpoint/2010/main" val="781494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31</a:t>
            </a:fld>
            <a:endParaRPr lang="en-US"/>
          </a:p>
        </p:txBody>
      </p:sp>
    </p:spTree>
    <p:extLst>
      <p:ext uri="{BB962C8B-B14F-4D97-AF65-F5344CB8AC3E}">
        <p14:creationId xmlns:p14="http://schemas.microsoft.com/office/powerpoint/2010/main" val="3340578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Tableau</a:t>
            </a:r>
            <a:r>
              <a:rPr lang="en-US" dirty="0"/>
              <a:t> is a company</a:t>
            </a:r>
            <a:r>
              <a:rPr lang="en-US" baseline="0" dirty="0"/>
              <a:t> well poised to tackle the problems of today, while also anticipating the challenges of tomorrow. It does this by helping people see and make sense of our world by providing data-driven advanced analytics to answer pivotal questions facing society. </a:t>
            </a:r>
          </a:p>
          <a:p>
            <a:endParaRPr lang="en-US" baseline="0" dirty="0"/>
          </a:p>
          <a:p>
            <a:r>
              <a:rPr lang="en-US" u="sng" baseline="0" dirty="0"/>
              <a:t>Information age</a:t>
            </a:r>
            <a:r>
              <a:rPr lang="en-US" baseline="0" dirty="0"/>
              <a:t>, </a:t>
            </a:r>
          </a:p>
          <a:p>
            <a:r>
              <a:rPr lang="en-US" u="sng" baseline="0" dirty="0"/>
              <a:t>Anthropocene</a:t>
            </a:r>
            <a:r>
              <a:rPr lang="en-US" baseline="0" dirty="0"/>
              <a:t>, new geological age characterized by exponential negative and rapid impacts of human activities on Earth’s natural systems.</a:t>
            </a:r>
          </a:p>
          <a:p>
            <a:endParaRPr lang="en-US" baseline="0" dirty="0"/>
          </a:p>
          <a:p>
            <a:r>
              <a:rPr lang="en-US" sz="1200" b="0" i="0" kern="1200" dirty="0">
                <a:solidFill>
                  <a:schemeClr val="tx1"/>
                </a:solidFill>
                <a:effectLst/>
                <a:latin typeface="+mn-lt"/>
                <a:ea typeface="+mn-ea"/>
                <a:cs typeface="+mn-cs"/>
              </a:rPr>
              <a:t>As</a:t>
            </a:r>
            <a:r>
              <a:rPr lang="en-US" sz="1200" b="0" i="0" kern="1200" baseline="0" dirty="0">
                <a:solidFill>
                  <a:schemeClr val="tx1"/>
                </a:solidFill>
                <a:effectLst/>
                <a:latin typeface="+mn-lt"/>
                <a:ea typeface="+mn-ea"/>
                <a:cs typeface="+mn-cs"/>
              </a:rPr>
              <a:t> a scientist, I am interested in </a:t>
            </a:r>
            <a:r>
              <a:rPr lang="en-US" sz="1200" b="0" i="0" kern="1200" dirty="0">
                <a:solidFill>
                  <a:schemeClr val="tx1"/>
                </a:solidFill>
                <a:effectLst/>
                <a:latin typeface="+mn-lt"/>
                <a:ea typeface="+mn-ea"/>
                <a:cs typeface="+mn-cs"/>
              </a:rPr>
              <a:t>developing and applying data science </a:t>
            </a:r>
            <a:r>
              <a:rPr lang="en-US" sz="1200" b="0" i="0" kern="1200">
                <a:solidFill>
                  <a:schemeClr val="tx1"/>
                </a:solidFill>
                <a:effectLst/>
                <a:latin typeface="+mn-lt"/>
                <a:ea typeface="+mn-ea"/>
                <a:cs typeface="+mn-cs"/>
              </a:rPr>
              <a:t>tools for scientific </a:t>
            </a:r>
            <a:r>
              <a:rPr lang="en-US" sz="1200" b="0" i="0" kern="1200" dirty="0">
                <a:solidFill>
                  <a:schemeClr val="tx1"/>
                </a:solidFill>
                <a:effectLst/>
                <a:latin typeface="+mn-lt"/>
                <a:ea typeface="+mn-ea"/>
                <a:cs typeface="+mn-cs"/>
              </a:rPr>
              <a:t>application.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3</a:t>
            </a:fld>
            <a:endParaRPr lang="en-US"/>
          </a:p>
        </p:txBody>
      </p:sp>
    </p:spTree>
    <p:extLst>
      <p:ext uri="{BB962C8B-B14F-4D97-AF65-F5344CB8AC3E}">
        <p14:creationId xmlns:p14="http://schemas.microsoft.com/office/powerpoint/2010/main" val="1318640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Tableau</a:t>
            </a:r>
            <a:r>
              <a:rPr lang="en-US" dirty="0"/>
              <a:t> is a company</a:t>
            </a:r>
            <a:r>
              <a:rPr lang="en-US" baseline="0" dirty="0"/>
              <a:t> well poised to tackle the problems of today, while also anticipating the challenges of tomorrow. It does this by helping people see and make sense of our world by providing data-driven advanced analytics to answer pivotal questions facing society. </a:t>
            </a:r>
          </a:p>
          <a:p>
            <a:endParaRPr lang="en-US" baseline="0" dirty="0"/>
          </a:p>
          <a:p>
            <a:r>
              <a:rPr lang="en-US" u="sng" baseline="0" dirty="0"/>
              <a:t>Information age</a:t>
            </a:r>
            <a:r>
              <a:rPr lang="en-US" baseline="0" dirty="0"/>
              <a:t>, </a:t>
            </a:r>
          </a:p>
          <a:p>
            <a:r>
              <a:rPr lang="en-US" u="sng" baseline="0" dirty="0"/>
              <a:t>Anthropocene</a:t>
            </a:r>
            <a:r>
              <a:rPr lang="en-US" baseline="0" dirty="0"/>
              <a:t>, new geological age characterized by exponential negative and rapid impacts of human activities on Earth’s natural systems.</a:t>
            </a:r>
          </a:p>
          <a:p>
            <a:endParaRPr lang="en-US" baseline="0" dirty="0"/>
          </a:p>
          <a:p>
            <a:r>
              <a:rPr lang="en-US" sz="1200" b="0" i="0" kern="1200" dirty="0">
                <a:solidFill>
                  <a:schemeClr val="tx1"/>
                </a:solidFill>
                <a:effectLst/>
                <a:latin typeface="+mn-lt"/>
                <a:ea typeface="+mn-ea"/>
                <a:cs typeface="+mn-cs"/>
              </a:rPr>
              <a:t>As</a:t>
            </a:r>
            <a:r>
              <a:rPr lang="en-US" sz="1200" b="0" i="0" kern="1200" baseline="0" dirty="0">
                <a:solidFill>
                  <a:schemeClr val="tx1"/>
                </a:solidFill>
                <a:effectLst/>
                <a:latin typeface="+mn-lt"/>
                <a:ea typeface="+mn-ea"/>
                <a:cs typeface="+mn-cs"/>
              </a:rPr>
              <a:t> a scientist, I am interested in </a:t>
            </a:r>
            <a:r>
              <a:rPr lang="en-US" sz="1200" b="0" i="0" kern="1200" dirty="0">
                <a:solidFill>
                  <a:schemeClr val="tx1"/>
                </a:solidFill>
                <a:effectLst/>
                <a:latin typeface="+mn-lt"/>
                <a:ea typeface="+mn-ea"/>
                <a:cs typeface="+mn-cs"/>
              </a:rPr>
              <a:t>developing and applying data science </a:t>
            </a:r>
            <a:r>
              <a:rPr lang="en-US" sz="1200" b="0" i="0" kern="1200">
                <a:solidFill>
                  <a:schemeClr val="tx1"/>
                </a:solidFill>
                <a:effectLst/>
                <a:latin typeface="+mn-lt"/>
                <a:ea typeface="+mn-ea"/>
                <a:cs typeface="+mn-cs"/>
              </a:rPr>
              <a:t>tools for scientific </a:t>
            </a:r>
            <a:r>
              <a:rPr lang="en-US" sz="1200" b="0" i="0" kern="1200" dirty="0">
                <a:solidFill>
                  <a:schemeClr val="tx1"/>
                </a:solidFill>
                <a:effectLst/>
                <a:latin typeface="+mn-lt"/>
                <a:ea typeface="+mn-ea"/>
                <a:cs typeface="+mn-cs"/>
              </a:rPr>
              <a:t>application.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4</a:t>
            </a:fld>
            <a:endParaRPr lang="en-US"/>
          </a:p>
        </p:txBody>
      </p:sp>
    </p:spTree>
    <p:extLst>
      <p:ext uri="{BB962C8B-B14F-4D97-AF65-F5344CB8AC3E}">
        <p14:creationId xmlns:p14="http://schemas.microsoft.com/office/powerpoint/2010/main" val="592608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Intergovernmental Panel on Climate Change</a:t>
            </a:r>
          </a:p>
          <a:p>
            <a:r>
              <a:rPr lang="en-US" sz="1200" b="0" i="0" kern="1200" dirty="0">
                <a:solidFill>
                  <a:schemeClr val="tx1"/>
                </a:solidFill>
                <a:effectLst/>
                <a:latin typeface="+mn-lt"/>
                <a:ea typeface="+mn-ea"/>
                <a:cs typeface="+mn-cs"/>
              </a:rPr>
              <a:t>IPCC, which has been tracking climate change since 1988</a:t>
            </a:r>
          </a:p>
          <a:p>
            <a:endParaRPr lang="en-US" dirty="0"/>
          </a:p>
          <a:p>
            <a:pPr marL="228600" indent="-228600">
              <a:buAutoNum type="arabicPeriod"/>
            </a:pPr>
            <a:r>
              <a:rPr lang="en-US" dirty="0"/>
              <a:t>Human are responsible: </a:t>
            </a:r>
            <a:r>
              <a:rPr lang="en-US" sz="1200" b="0" i="0" kern="1200" dirty="0">
                <a:solidFill>
                  <a:schemeClr val="tx1"/>
                </a:solidFill>
                <a:effectLst/>
                <a:latin typeface="+mn-lt"/>
                <a:ea typeface="+mn-ea"/>
                <a:cs typeface="+mn-cs"/>
              </a:rPr>
              <a:t>“Human influence on the climate system is clear, and recent anthropogenic emissions of greenhouse gases are the highest in history,”</a:t>
            </a:r>
          </a:p>
          <a:p>
            <a:pPr marL="228600" indent="-228600">
              <a:buAutoNum type="arabicPeriod"/>
            </a:pPr>
            <a:r>
              <a:rPr lang="en-US" sz="1200" b="0" i="0" kern="1200" dirty="0">
                <a:solidFill>
                  <a:schemeClr val="tx1"/>
                </a:solidFill>
                <a:effectLst/>
                <a:latin typeface="+mn-lt"/>
                <a:ea typeface="+mn-ea"/>
                <a:cs typeface="+mn-cs"/>
              </a:rPr>
              <a:t>It’s already happening</a:t>
            </a:r>
          </a:p>
          <a:p>
            <a:pPr marL="228600" indent="-228600">
              <a:buAutoNum type="arabicPeriod"/>
            </a:pPr>
            <a:r>
              <a:rPr lang="en-US" sz="1200" b="0" i="0" kern="1200" dirty="0">
                <a:solidFill>
                  <a:schemeClr val="tx1"/>
                </a:solidFill>
                <a:effectLst/>
                <a:latin typeface="+mn-lt"/>
                <a:ea typeface="+mn-ea"/>
                <a:cs typeface="+mn-cs"/>
              </a:rPr>
              <a:t>It</a:t>
            </a:r>
            <a:r>
              <a:rPr lang="en-US" sz="1200" b="0" i="0" kern="1200" baseline="0" dirty="0">
                <a:solidFill>
                  <a:schemeClr val="tx1"/>
                </a:solidFill>
                <a:effectLst/>
                <a:latin typeface="+mn-lt"/>
                <a:ea typeface="+mn-ea"/>
                <a:cs typeface="+mn-cs"/>
              </a:rPr>
              <a:t> is going to get far worse. “Heatwaves will occur more often and last longer</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extreme precipitation events will become more intense and frequent in many regions. The ocean will continue to warm and acidify, global mean sea level to rise”. 3.7-4.8ºC warming by the end of the Century</a:t>
            </a:r>
          </a:p>
          <a:p>
            <a:pPr marL="228600" indent="-228600">
              <a:buAutoNum type="arabicPeriod"/>
            </a:pPr>
            <a:r>
              <a:rPr lang="en-US" dirty="0"/>
              <a:t>Much of the recent warming has been in the ocean, becoming more acidic too</a:t>
            </a:r>
          </a:p>
          <a:p>
            <a:pPr marL="228600" indent="-228600">
              <a:buAutoNum type="arabicPeriod"/>
            </a:pPr>
            <a:r>
              <a:rPr lang="en-US" dirty="0"/>
              <a:t>Climate changes will</a:t>
            </a:r>
            <a:r>
              <a:rPr lang="en-US" baseline="0" dirty="0"/>
              <a:t> hit developing nations </a:t>
            </a:r>
            <a:r>
              <a:rPr lang="en-US" baseline="0" dirty="0" err="1"/>
              <a:t>unproportionally</a:t>
            </a:r>
            <a:r>
              <a:rPr lang="en-US" baseline="0" dirty="0"/>
              <a:t>, but we are all vulnerable</a:t>
            </a:r>
          </a:p>
          <a:p>
            <a:pPr marL="228600" indent="-228600">
              <a:buAutoNum type="arabicPeriod"/>
            </a:pPr>
            <a:r>
              <a:rPr lang="en-US" baseline="0" dirty="0"/>
              <a:t>We already have the answers we need to tackle climate change, but effective mitigation will not be achieved by individuals</a:t>
            </a:r>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5</a:t>
            </a:fld>
            <a:endParaRPr lang="en-US"/>
          </a:p>
        </p:txBody>
      </p:sp>
    </p:spTree>
    <p:extLst>
      <p:ext uri="{BB962C8B-B14F-4D97-AF65-F5344CB8AC3E}">
        <p14:creationId xmlns:p14="http://schemas.microsoft.com/office/powerpoint/2010/main" val="653173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Intergovernmental Panel on Climate Change</a:t>
            </a:r>
          </a:p>
          <a:p>
            <a:r>
              <a:rPr lang="en-US" sz="1200" b="0" i="0" kern="1200" dirty="0">
                <a:solidFill>
                  <a:schemeClr val="tx1"/>
                </a:solidFill>
                <a:effectLst/>
                <a:latin typeface="+mn-lt"/>
                <a:ea typeface="+mn-ea"/>
                <a:cs typeface="+mn-cs"/>
              </a:rPr>
              <a:t>IPCC, which has been tracking climate change since 1988</a:t>
            </a:r>
          </a:p>
          <a:p>
            <a:endParaRPr lang="en-US" dirty="0"/>
          </a:p>
          <a:p>
            <a:pPr marL="228600" indent="-228600">
              <a:buAutoNum type="arabicPeriod"/>
            </a:pPr>
            <a:r>
              <a:rPr lang="en-US" dirty="0"/>
              <a:t>Human are responsible: </a:t>
            </a:r>
            <a:r>
              <a:rPr lang="en-US" sz="1200" b="0" i="0" kern="1200" dirty="0">
                <a:solidFill>
                  <a:schemeClr val="tx1"/>
                </a:solidFill>
                <a:effectLst/>
                <a:latin typeface="+mn-lt"/>
                <a:ea typeface="+mn-ea"/>
                <a:cs typeface="+mn-cs"/>
              </a:rPr>
              <a:t>“Human influence on the climate system is clear, and recent anthropogenic emissions of greenhouse gases are the highest in history,”</a:t>
            </a:r>
          </a:p>
          <a:p>
            <a:pPr marL="228600" indent="-228600">
              <a:buAutoNum type="arabicPeriod"/>
            </a:pPr>
            <a:r>
              <a:rPr lang="en-US" sz="1200" b="0" i="0" kern="1200" dirty="0">
                <a:solidFill>
                  <a:schemeClr val="tx1"/>
                </a:solidFill>
                <a:effectLst/>
                <a:latin typeface="+mn-lt"/>
                <a:ea typeface="+mn-ea"/>
                <a:cs typeface="+mn-cs"/>
              </a:rPr>
              <a:t>It’s already happening</a:t>
            </a:r>
          </a:p>
          <a:p>
            <a:pPr marL="228600" indent="-228600">
              <a:buAutoNum type="arabicPeriod"/>
            </a:pPr>
            <a:r>
              <a:rPr lang="en-US" sz="1200" b="0" i="0" kern="1200" dirty="0">
                <a:solidFill>
                  <a:schemeClr val="tx1"/>
                </a:solidFill>
                <a:effectLst/>
                <a:latin typeface="+mn-lt"/>
                <a:ea typeface="+mn-ea"/>
                <a:cs typeface="+mn-cs"/>
              </a:rPr>
              <a:t>It</a:t>
            </a:r>
            <a:r>
              <a:rPr lang="en-US" sz="1200" b="0" i="0" kern="1200" baseline="0" dirty="0">
                <a:solidFill>
                  <a:schemeClr val="tx1"/>
                </a:solidFill>
                <a:effectLst/>
                <a:latin typeface="+mn-lt"/>
                <a:ea typeface="+mn-ea"/>
                <a:cs typeface="+mn-cs"/>
              </a:rPr>
              <a:t> is going to get far worse. “Heatwaves will occur more often and last longer</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extreme precipitation events will become more intense and frequent in many regions. The ocean will continue to warm and acidify, global mean sea level to rise”. 3.7-4.8ºC warming by the end of the Century</a:t>
            </a:r>
          </a:p>
          <a:p>
            <a:pPr marL="228600" indent="-228600">
              <a:buAutoNum type="arabicPeriod"/>
            </a:pPr>
            <a:r>
              <a:rPr lang="en-US" dirty="0"/>
              <a:t>Much of the recent warming has been in the ocean, becoming more acidic too</a:t>
            </a:r>
          </a:p>
          <a:p>
            <a:pPr marL="228600" indent="-228600">
              <a:buAutoNum type="arabicPeriod"/>
            </a:pPr>
            <a:r>
              <a:rPr lang="en-US" dirty="0"/>
              <a:t>Climate changes will</a:t>
            </a:r>
            <a:r>
              <a:rPr lang="en-US" baseline="0" dirty="0"/>
              <a:t> hit developing nations </a:t>
            </a:r>
            <a:r>
              <a:rPr lang="en-US" baseline="0" dirty="0" err="1"/>
              <a:t>unproportionally</a:t>
            </a:r>
            <a:r>
              <a:rPr lang="en-US" baseline="0" dirty="0"/>
              <a:t>, but we are all vulnerable</a:t>
            </a:r>
          </a:p>
          <a:p>
            <a:pPr marL="228600" indent="-228600">
              <a:buAutoNum type="arabicPeriod"/>
            </a:pPr>
            <a:r>
              <a:rPr lang="en-US" baseline="0" dirty="0"/>
              <a:t>We already have the answers we need to tackle climate change, but effective mitigation will not be achieved by individuals</a:t>
            </a:r>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6</a:t>
            </a:fld>
            <a:endParaRPr lang="en-US"/>
          </a:p>
        </p:txBody>
      </p:sp>
    </p:spTree>
    <p:extLst>
      <p:ext uri="{BB962C8B-B14F-4D97-AF65-F5344CB8AC3E}">
        <p14:creationId xmlns:p14="http://schemas.microsoft.com/office/powerpoint/2010/main" val="108763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7</a:t>
            </a:fld>
            <a:endParaRPr lang="en-US"/>
          </a:p>
        </p:txBody>
      </p:sp>
    </p:spTree>
    <p:extLst>
      <p:ext uri="{BB962C8B-B14F-4D97-AF65-F5344CB8AC3E}">
        <p14:creationId xmlns:p14="http://schemas.microsoft.com/office/powerpoint/2010/main" val="1833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8C6930-2F81-D642-A74C-45FE6CD5B125}" type="slidenum">
              <a:rPr lang="en-US" smtClean="0"/>
              <a:t>8</a:t>
            </a:fld>
            <a:endParaRPr lang="en-US"/>
          </a:p>
        </p:txBody>
      </p:sp>
    </p:spTree>
    <p:extLst>
      <p:ext uri="{BB962C8B-B14F-4D97-AF65-F5344CB8AC3E}">
        <p14:creationId xmlns:p14="http://schemas.microsoft.com/office/powerpoint/2010/main" val="429089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what can we do as scientist? &gt;&gt; advise by provide accurate facts</a:t>
            </a:r>
          </a:p>
          <a:p>
            <a:endParaRPr lang="en-US" baseline="0" dirty="0"/>
          </a:p>
          <a:p>
            <a:r>
              <a:rPr lang="en-US" baseline="0" dirty="0"/>
              <a:t>Mitigation: Slowing the rate of global warming</a:t>
            </a:r>
          </a:p>
          <a:p>
            <a:r>
              <a:rPr lang="en-US" baseline="0" dirty="0"/>
              <a:t>Adaptation: taking steps to live with the effects of global warming</a:t>
            </a:r>
          </a:p>
          <a:p>
            <a:r>
              <a:rPr lang="en-US" baseline="0" dirty="0"/>
              <a:t>Resilience: climate-proof economic and socials systems for the future</a:t>
            </a:r>
          </a:p>
          <a:p>
            <a:endParaRPr lang="en-US" baseline="0" dirty="0"/>
          </a:p>
          <a:p>
            <a:endParaRPr lang="en-US" baseline="0" dirty="0"/>
          </a:p>
          <a:p>
            <a:r>
              <a:rPr lang="en-US" baseline="0" dirty="0"/>
              <a:t>Resource: https://cop23.com.fj/mitigation-adaptation-resilience/</a:t>
            </a:r>
          </a:p>
        </p:txBody>
      </p:sp>
      <p:sp>
        <p:nvSpPr>
          <p:cNvPr id="4" name="Slide Number Placeholder 3"/>
          <p:cNvSpPr>
            <a:spLocks noGrp="1"/>
          </p:cNvSpPr>
          <p:nvPr>
            <p:ph type="sldNum" sz="quarter" idx="10"/>
          </p:nvPr>
        </p:nvSpPr>
        <p:spPr/>
        <p:txBody>
          <a:bodyPr/>
          <a:lstStyle/>
          <a:p>
            <a:fld id="{098C6930-2F81-D642-A74C-45FE6CD5B125}" type="slidenum">
              <a:rPr lang="en-US" smtClean="0"/>
              <a:t>9</a:t>
            </a:fld>
            <a:endParaRPr lang="en-US"/>
          </a:p>
        </p:txBody>
      </p:sp>
    </p:spTree>
    <p:extLst>
      <p:ext uri="{BB962C8B-B14F-4D97-AF65-F5344CB8AC3E}">
        <p14:creationId xmlns:p14="http://schemas.microsoft.com/office/powerpoint/2010/main" val="153966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EF18A5-C5CD-9342-AF4E-9FB704B8AA93}" type="datetime1">
              <a:rPr lang="en-US" smtClean="0"/>
              <a:t>7/11/18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1839766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E254B2-BBAD-3445-A52C-75827880BE02}" type="datetime1">
              <a:rPr lang="en-US" smtClean="0"/>
              <a:t>7/11/18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1679980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298017-C739-2049-876E-96014B87B1BA}" type="datetime1">
              <a:rPr lang="en-US" smtClean="0"/>
              <a:t>7/11/18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310062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5A47F4-3D89-1141-9719-FA47F9AB2B0A}" type="datetime1">
              <a:rPr lang="en-US" smtClean="0"/>
              <a:t>7/11/18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1479478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D1B15D-CAED-FB46-B4B5-B488AAEDBD2C}" type="datetime1">
              <a:rPr lang="en-US" smtClean="0"/>
              <a:t>7/11/18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2022274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16D3BA-DFC4-604A-9362-1544BC2F0F09}" type="datetime1">
              <a:rPr lang="en-US" smtClean="0"/>
              <a:t>7/11/18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141000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35C7D6-D84E-8945-8318-2D8DA7EE4CF3}" type="datetime1">
              <a:rPr lang="en-US" smtClean="0"/>
              <a:t>7/11/18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1113344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615254-C313-4545-B254-F63A82E78A6A}" type="datetime1">
              <a:rPr lang="en-US" smtClean="0"/>
              <a:t>7/11/18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949188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6FCA2-455C-5141-A3C4-F3B4F84B495C}" type="datetime1">
              <a:rPr lang="en-US" smtClean="0"/>
              <a:t>7/11/18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150013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0361CA-E1C2-7C40-BD26-8B831606CB46}" type="datetime1">
              <a:rPr lang="en-US" smtClean="0"/>
              <a:t>7/11/18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1323736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E9D27C-D5D1-724C-8F9D-46BC2665217D}" type="datetime1">
              <a:rPr lang="en-US" smtClean="0"/>
              <a:t>7/11/18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D017A-BCB9-0347-815D-D86A4ACCBA74}" type="slidenum">
              <a:rPr lang="en-US" smtClean="0"/>
              <a:t>‹#›</a:t>
            </a:fld>
            <a:endParaRPr lang="en-US"/>
          </a:p>
        </p:txBody>
      </p:sp>
    </p:spTree>
    <p:extLst>
      <p:ext uri="{BB962C8B-B14F-4D97-AF65-F5344CB8AC3E}">
        <p14:creationId xmlns:p14="http://schemas.microsoft.com/office/powerpoint/2010/main" val="1029573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18C30-AFD9-4A4B-BABD-3AD6F7A8AFF4}" type="datetime1">
              <a:rPr lang="en-US" smtClean="0"/>
              <a:t>7/11/18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D017A-BCB9-0347-815D-D86A4ACCBA74}" type="slidenum">
              <a:rPr lang="en-US" smtClean="0"/>
              <a:t>‹#›</a:t>
            </a:fld>
            <a:endParaRPr lang="en-US"/>
          </a:p>
        </p:txBody>
      </p:sp>
    </p:spTree>
    <p:extLst>
      <p:ext uri="{BB962C8B-B14F-4D97-AF65-F5344CB8AC3E}">
        <p14:creationId xmlns:p14="http://schemas.microsoft.com/office/powerpoint/2010/main" val="1287935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5.jp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270.png"/><Relationship Id="rId5" Type="http://schemas.openxmlformats.org/officeDocument/2006/relationships/image" Target="../media/image280.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290.png"/><Relationship Id="rId5" Type="http://schemas.openxmlformats.org/officeDocument/2006/relationships/image" Target="../media/image270.png"/><Relationship Id="rId6" Type="http://schemas.openxmlformats.org/officeDocument/2006/relationships/image" Target="../media/image280.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g"/><Relationship Id="rId9" Type="http://schemas.openxmlformats.org/officeDocument/2006/relationships/image" Target="../media/image13.jp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5.jp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7248" y="-535531"/>
            <a:ext cx="10763251" cy="2387600"/>
          </a:xfrm>
        </p:spPr>
        <p:txBody>
          <a:bodyPr>
            <a:normAutofit/>
          </a:bodyPr>
          <a:lstStyle/>
          <a:p>
            <a:r>
              <a:rPr lang="en-US" b="1" dirty="0" smtClean="0"/>
              <a:t>Time Series Forecasting (ft</a:t>
            </a:r>
            <a:r>
              <a:rPr lang="en-US" b="1" dirty="0"/>
              <a:t>. LSTM)</a:t>
            </a:r>
          </a:p>
        </p:txBody>
      </p:sp>
      <p:sp>
        <p:nvSpPr>
          <p:cNvPr id="3" name="Subtitle 2"/>
          <p:cNvSpPr>
            <a:spLocks noGrp="1"/>
          </p:cNvSpPr>
          <p:nvPr>
            <p:ph type="subTitle" idx="1"/>
          </p:nvPr>
        </p:nvSpPr>
        <p:spPr>
          <a:xfrm>
            <a:off x="1666874" y="4858194"/>
            <a:ext cx="9144000" cy="2328418"/>
          </a:xfrm>
        </p:spPr>
        <p:txBody>
          <a:bodyPr>
            <a:normAutofit/>
          </a:bodyPr>
          <a:lstStyle/>
          <a:p>
            <a:r>
              <a:rPr lang="en-US" dirty="0"/>
              <a:t>Hillary Scannell</a:t>
            </a:r>
          </a:p>
          <a:p>
            <a:r>
              <a:rPr lang="en-US" sz="1800" dirty="0"/>
              <a:t>PhD student, School of Oceanography, University of Washington</a:t>
            </a:r>
          </a:p>
          <a:p>
            <a:r>
              <a:rPr lang="en-US" sz="1800" dirty="0"/>
              <a:t>Research Intern at Tableau</a:t>
            </a:r>
          </a:p>
          <a:p>
            <a:endParaRPr lang="en-US" sz="1200" dirty="0"/>
          </a:p>
          <a:p>
            <a:r>
              <a:rPr lang="en-US" sz="1800" dirty="0"/>
              <a:t>July 12, 2018</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191" y="2131859"/>
            <a:ext cx="2773363" cy="20750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25798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9388" y="2271713"/>
            <a:ext cx="6858000" cy="4286250"/>
          </a:xfrm>
          <a:prstGeom prst="rect">
            <a:avLst/>
          </a:prstGeom>
        </p:spPr>
      </p:pic>
      <p:pic>
        <p:nvPicPr>
          <p:cNvPr id="9" name="Picture 8"/>
          <p:cNvPicPr>
            <a:picLocks noChangeAspect="1"/>
          </p:cNvPicPr>
          <p:nvPr/>
        </p:nvPicPr>
        <p:blipFill rotWithShape="1">
          <a:blip r:embed="rId4">
            <a:alphaModFix amt="67000"/>
            <a:extLst>
              <a:ext uri="{28A0092B-C50C-407E-A947-70E740481C1C}">
                <a14:useLocalDpi xmlns:a14="http://schemas.microsoft.com/office/drawing/2010/main" val="0"/>
              </a:ext>
            </a:extLst>
          </a:blip>
          <a:srcRect b="13340"/>
          <a:stretch/>
        </p:blipFill>
        <p:spPr>
          <a:xfrm>
            <a:off x="0" y="-10947"/>
            <a:ext cx="12192000" cy="1321196"/>
          </a:xfrm>
          <a:prstGeom prst="rect">
            <a:avLst/>
          </a:prstGeom>
          <a:effectLst/>
        </p:spPr>
      </p:pic>
      <p:sp>
        <p:nvSpPr>
          <p:cNvPr id="3" name="Title 2"/>
          <p:cNvSpPr>
            <a:spLocks noGrp="1"/>
          </p:cNvSpPr>
          <p:nvPr>
            <p:ph type="title"/>
          </p:nvPr>
        </p:nvSpPr>
        <p:spPr>
          <a:xfrm>
            <a:off x="361612" y="58649"/>
            <a:ext cx="10515600" cy="1325563"/>
          </a:xfrm>
        </p:spPr>
        <p:txBody>
          <a:bodyPr/>
          <a:lstStyle/>
          <a:p>
            <a:r>
              <a:rPr lang="en-US" b="1" dirty="0"/>
              <a:t>Climate Change</a:t>
            </a:r>
          </a:p>
        </p:txBody>
      </p:sp>
      <p:sp>
        <p:nvSpPr>
          <p:cNvPr id="11" name="TextBox 10"/>
          <p:cNvSpPr txBox="1"/>
          <p:nvPr/>
        </p:nvSpPr>
        <p:spPr>
          <a:xfrm>
            <a:off x="2848366" y="2200542"/>
            <a:ext cx="1467068" cy="430887"/>
          </a:xfrm>
          <a:prstGeom prst="rect">
            <a:avLst/>
          </a:prstGeom>
          <a:noFill/>
        </p:spPr>
        <p:txBody>
          <a:bodyPr wrap="none" rtlCol="0">
            <a:spAutoFit/>
          </a:bodyPr>
          <a:lstStyle/>
          <a:p>
            <a:r>
              <a:rPr lang="en-US" sz="2200">
                <a:latin typeface="Apple Chancery" charset="0"/>
                <a:ea typeface="Apple Chancery" charset="0"/>
                <a:cs typeface="Apple Chancery" charset="0"/>
              </a:rPr>
              <a:t>Mitigation</a:t>
            </a:r>
          </a:p>
        </p:txBody>
      </p:sp>
      <p:sp>
        <p:nvSpPr>
          <p:cNvPr id="12" name="TextBox 11"/>
          <p:cNvSpPr txBox="1"/>
          <p:nvPr/>
        </p:nvSpPr>
        <p:spPr>
          <a:xfrm>
            <a:off x="5456761" y="2203071"/>
            <a:ext cx="1521570" cy="430887"/>
          </a:xfrm>
          <a:prstGeom prst="rect">
            <a:avLst/>
          </a:prstGeom>
          <a:noFill/>
        </p:spPr>
        <p:txBody>
          <a:bodyPr wrap="none" rtlCol="0">
            <a:spAutoFit/>
          </a:bodyPr>
          <a:lstStyle/>
          <a:p>
            <a:r>
              <a:rPr lang="en-US" sz="2200" dirty="0">
                <a:latin typeface="Apple Chancery" charset="0"/>
                <a:ea typeface="Apple Chancery" charset="0"/>
                <a:cs typeface="Apple Chancery" charset="0"/>
              </a:rPr>
              <a:t>Adaptation</a:t>
            </a:r>
          </a:p>
        </p:txBody>
      </p:sp>
      <p:sp>
        <p:nvSpPr>
          <p:cNvPr id="13" name="TextBox 12"/>
          <p:cNvSpPr txBox="1"/>
          <p:nvPr/>
        </p:nvSpPr>
        <p:spPr>
          <a:xfrm>
            <a:off x="8119658" y="2200542"/>
            <a:ext cx="1329210" cy="430887"/>
          </a:xfrm>
          <a:prstGeom prst="rect">
            <a:avLst/>
          </a:prstGeom>
          <a:noFill/>
        </p:spPr>
        <p:txBody>
          <a:bodyPr wrap="none" rtlCol="0">
            <a:spAutoFit/>
          </a:bodyPr>
          <a:lstStyle/>
          <a:p>
            <a:r>
              <a:rPr lang="en-US" sz="2200" b="1" dirty="0">
                <a:latin typeface="Apple Chancery" charset="0"/>
                <a:ea typeface="Apple Chancery" charset="0"/>
                <a:cs typeface="Apple Chancery" charset="0"/>
              </a:rPr>
              <a:t>Resilience</a:t>
            </a:r>
          </a:p>
        </p:txBody>
      </p:sp>
      <p:sp>
        <p:nvSpPr>
          <p:cNvPr id="2" name="Rectangle 1"/>
          <p:cNvSpPr/>
          <p:nvPr/>
        </p:nvSpPr>
        <p:spPr>
          <a:xfrm>
            <a:off x="2514372" y="1885112"/>
            <a:ext cx="2371725" cy="4672851"/>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41561" y="2016680"/>
            <a:ext cx="2371725" cy="4672851"/>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361693" y="1515780"/>
            <a:ext cx="5642378" cy="369332"/>
          </a:xfrm>
          <a:prstGeom prst="rect">
            <a:avLst/>
          </a:prstGeom>
        </p:spPr>
        <p:txBody>
          <a:bodyPr wrap="none">
            <a:spAutoFit/>
          </a:bodyPr>
          <a:lstStyle/>
          <a:p>
            <a:r>
              <a:rPr lang="en-US" b="1">
                <a:solidFill>
                  <a:srgbClr val="245A7D"/>
                </a:solidFill>
                <a:latin typeface="Avenir Book" charset="0"/>
                <a:ea typeface="Avenir Book" charset="0"/>
                <a:cs typeface="Avenir Book" charset="0"/>
              </a:rPr>
              <a:t>The Three Pillars of the Response to Global Warming</a:t>
            </a:r>
            <a:endParaRPr lang="en-US" b="1" i="0">
              <a:solidFill>
                <a:srgbClr val="245A7D"/>
              </a:solidFill>
              <a:effectLst/>
              <a:latin typeface="Avenir Book" charset="0"/>
              <a:ea typeface="Avenir Book" charset="0"/>
              <a:cs typeface="Avenir Book" charset="0"/>
            </a:endParaRPr>
          </a:p>
        </p:txBody>
      </p:sp>
    </p:spTree>
    <p:extLst>
      <p:ext uri="{BB962C8B-B14F-4D97-AF65-F5344CB8AC3E}">
        <p14:creationId xmlns:p14="http://schemas.microsoft.com/office/powerpoint/2010/main" val="1443830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F5DA773-52F0-4B47-B970-4D1B3C006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 y="1683841"/>
            <a:ext cx="12200896" cy="5174159"/>
          </a:xfrm>
          <a:prstGeom prst="rect">
            <a:avLst/>
          </a:prstGeom>
        </p:spPr>
      </p:pic>
      <p:sp>
        <p:nvSpPr>
          <p:cNvPr id="3" name="Curved Right Arrow 2">
            <a:extLst>
              <a:ext uri="{FF2B5EF4-FFF2-40B4-BE49-F238E27FC236}">
                <a16:creationId xmlns:a16="http://schemas.microsoft.com/office/drawing/2014/main" xmlns="" id="{6DFC4C73-A77F-B242-A984-C368A7D8B884}"/>
              </a:ext>
            </a:extLst>
          </p:cNvPr>
          <p:cNvSpPr/>
          <p:nvPr/>
        </p:nvSpPr>
        <p:spPr>
          <a:xfrm>
            <a:off x="4248374" y="5682943"/>
            <a:ext cx="301215" cy="512064"/>
          </a:xfrm>
          <a:prstGeom prst="curved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urved Right Arrow 3">
            <a:extLst>
              <a:ext uri="{FF2B5EF4-FFF2-40B4-BE49-F238E27FC236}">
                <a16:creationId xmlns:a16="http://schemas.microsoft.com/office/drawing/2014/main" xmlns="" id="{68735B22-3EFD-D745-A574-2C9277D1A733}"/>
              </a:ext>
            </a:extLst>
          </p:cNvPr>
          <p:cNvSpPr/>
          <p:nvPr/>
        </p:nvSpPr>
        <p:spPr>
          <a:xfrm flipH="1" flipV="1">
            <a:off x="4777293" y="5672184"/>
            <a:ext cx="299420" cy="501000"/>
          </a:xfrm>
          <a:prstGeom prst="curved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xmlns="" id="{940393D4-8209-644C-B2AB-4C0C9367C5AA}"/>
              </a:ext>
            </a:extLst>
          </p:cNvPr>
          <p:cNvSpPr txBox="1"/>
          <p:nvPr/>
        </p:nvSpPr>
        <p:spPr>
          <a:xfrm>
            <a:off x="4097767" y="6145001"/>
            <a:ext cx="1111907" cy="307777"/>
          </a:xfrm>
          <a:prstGeom prst="rect">
            <a:avLst/>
          </a:prstGeom>
          <a:noFill/>
        </p:spPr>
        <p:txBody>
          <a:bodyPr wrap="none" rtlCol="0">
            <a:spAutoFit/>
          </a:bodyPr>
          <a:lstStyle/>
          <a:p>
            <a:r>
              <a:rPr lang="en-US" sz="1400" b="1" dirty="0"/>
              <a:t>Entrainment</a:t>
            </a:r>
          </a:p>
        </p:txBody>
      </p:sp>
      <p:sp>
        <p:nvSpPr>
          <p:cNvPr id="13" name="Rectangle 12"/>
          <p:cNvSpPr/>
          <p:nvPr/>
        </p:nvSpPr>
        <p:spPr>
          <a:xfrm>
            <a:off x="490852" y="819472"/>
            <a:ext cx="11201399" cy="584775"/>
          </a:xfrm>
          <a:prstGeom prst="rect">
            <a:avLst/>
          </a:prstGeom>
        </p:spPr>
        <p:txBody>
          <a:bodyPr wrap="square">
            <a:spAutoFit/>
          </a:bodyPr>
          <a:lstStyle/>
          <a:p>
            <a:pPr algn="ctr"/>
            <a:r>
              <a:rPr lang="en-US" sz="3200"/>
              <a:t>Physical Processes Controlling the Temperature at the Sea Surface </a:t>
            </a:r>
            <a:endParaRPr lang="en-US" sz="3200" dirty="0"/>
          </a:p>
        </p:txBody>
      </p:sp>
    </p:spTree>
    <p:extLst>
      <p:ext uri="{BB962C8B-B14F-4D97-AF65-F5344CB8AC3E}">
        <p14:creationId xmlns:p14="http://schemas.microsoft.com/office/powerpoint/2010/main" val="193283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F5DA773-52F0-4B47-B970-4D1B3C006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 y="1683841"/>
            <a:ext cx="12200896" cy="5174159"/>
          </a:xfrm>
          <a:prstGeom prst="rect">
            <a:avLst/>
          </a:prstGeom>
        </p:spPr>
      </p:pic>
      <p:sp>
        <p:nvSpPr>
          <p:cNvPr id="3" name="Curved Right Arrow 2">
            <a:extLst>
              <a:ext uri="{FF2B5EF4-FFF2-40B4-BE49-F238E27FC236}">
                <a16:creationId xmlns:a16="http://schemas.microsoft.com/office/drawing/2014/main" xmlns="" id="{6DFC4C73-A77F-B242-A984-C368A7D8B884}"/>
              </a:ext>
            </a:extLst>
          </p:cNvPr>
          <p:cNvSpPr/>
          <p:nvPr/>
        </p:nvSpPr>
        <p:spPr>
          <a:xfrm>
            <a:off x="4248374" y="5682943"/>
            <a:ext cx="301215" cy="512064"/>
          </a:xfrm>
          <a:prstGeom prst="curved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urved Right Arrow 3">
            <a:extLst>
              <a:ext uri="{FF2B5EF4-FFF2-40B4-BE49-F238E27FC236}">
                <a16:creationId xmlns:a16="http://schemas.microsoft.com/office/drawing/2014/main" xmlns="" id="{68735B22-3EFD-D745-A574-2C9277D1A733}"/>
              </a:ext>
            </a:extLst>
          </p:cNvPr>
          <p:cNvSpPr/>
          <p:nvPr/>
        </p:nvSpPr>
        <p:spPr>
          <a:xfrm flipH="1" flipV="1">
            <a:off x="4777293" y="5672184"/>
            <a:ext cx="299420" cy="501000"/>
          </a:xfrm>
          <a:prstGeom prst="curved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xmlns="" id="{940393D4-8209-644C-B2AB-4C0C9367C5AA}"/>
              </a:ext>
            </a:extLst>
          </p:cNvPr>
          <p:cNvSpPr txBox="1"/>
          <p:nvPr/>
        </p:nvSpPr>
        <p:spPr>
          <a:xfrm>
            <a:off x="4097767" y="6145001"/>
            <a:ext cx="1111907" cy="307777"/>
          </a:xfrm>
          <a:prstGeom prst="rect">
            <a:avLst/>
          </a:prstGeom>
          <a:noFill/>
        </p:spPr>
        <p:txBody>
          <a:bodyPr wrap="none" rtlCol="0">
            <a:spAutoFit/>
          </a:bodyPr>
          <a:lstStyle/>
          <a:p>
            <a:r>
              <a:rPr lang="en-US" sz="1400" b="1" dirty="0"/>
              <a:t>Entrainment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xmlns="" id="{364141DE-17D4-B240-8C91-A6BAF4C988DC}"/>
                  </a:ext>
                </a:extLst>
              </p:cNvPr>
              <p:cNvSpPr/>
              <p:nvPr/>
            </p:nvSpPr>
            <p:spPr>
              <a:xfrm>
                <a:off x="0" y="909159"/>
                <a:ext cx="12192000" cy="73892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b="0" i="0" smtClean="0">
                          <a:solidFill>
                            <a:schemeClr val="tx1"/>
                          </a:solidFill>
                          <a:latin typeface="Cambria Math" charset="0"/>
                          <a:ea typeface="Avenir Roman" charset="0"/>
                          <a:cs typeface="Avenir Roman" charset="0"/>
                        </a:rPr>
                        <m:t>h</m:t>
                      </m:r>
                      <m:f>
                        <m:fPr>
                          <m:ctrlPr>
                            <a:rPr lang="bg-BG" i="1">
                              <a:solidFill>
                                <a:schemeClr val="tx1"/>
                              </a:solidFill>
                              <a:latin typeface="Cambria Math" charset="0"/>
                              <a:ea typeface="Avenir Roman" charset="0"/>
                              <a:cs typeface="Avenir Roman" charset="0"/>
                            </a:rPr>
                          </m:ctrlPr>
                        </m:fPr>
                        <m:num>
                          <m:r>
                            <a:rPr lang="bg-BG" b="0" i="0">
                              <a:solidFill>
                                <a:schemeClr val="tx1"/>
                              </a:solidFill>
                              <a:latin typeface="Cambria Math" charset="0"/>
                              <a:ea typeface="Avenir Roman" charset="0"/>
                              <a:cs typeface="Avenir Roman" charset="0"/>
                            </a:rPr>
                            <m:t>𝜕</m:t>
                          </m:r>
                          <m:sSub>
                            <m:sSubPr>
                              <m:ctrlPr>
                                <a:rPr lang="en-US" i="1">
                                  <a:solidFill>
                                    <a:schemeClr val="tx1"/>
                                  </a:solidFill>
                                  <a:latin typeface="Cambria Math" charset="0"/>
                                  <a:ea typeface="Avenir Roman" charset="0"/>
                                  <a:cs typeface="Avenir Roman" charset="0"/>
                                </a:rPr>
                              </m:ctrlPr>
                            </m:sSubPr>
                            <m:e>
                              <m:r>
                                <m:rPr>
                                  <m:sty m:val="p"/>
                                </m:rPr>
                                <a:rPr lang="en-US" b="0" i="0">
                                  <a:solidFill>
                                    <a:schemeClr val="tx1"/>
                                  </a:solidFill>
                                  <a:latin typeface="Cambria Math" charset="0"/>
                                  <a:ea typeface="Avenir Roman" charset="0"/>
                                  <a:cs typeface="Avenir Roman" charset="0"/>
                                </a:rPr>
                                <m:t>T</m:t>
                              </m:r>
                            </m:e>
                            <m:sub>
                              <m:r>
                                <m:rPr>
                                  <m:sty m:val="p"/>
                                </m:rPr>
                                <a:rPr lang="en-US" b="0" i="0">
                                  <a:solidFill>
                                    <a:schemeClr val="tx1"/>
                                  </a:solidFill>
                                  <a:latin typeface="Cambria Math" charset="0"/>
                                  <a:ea typeface="Avenir Roman" charset="0"/>
                                  <a:cs typeface="Avenir Roman" charset="0"/>
                                </a:rPr>
                                <m:t>a</m:t>
                              </m:r>
                            </m:sub>
                          </m:sSub>
                        </m:num>
                        <m:den>
                          <m:r>
                            <a:rPr lang="bg-BG" b="0" i="0">
                              <a:solidFill>
                                <a:schemeClr val="tx1"/>
                              </a:solidFill>
                              <a:latin typeface="Cambria Math" charset="0"/>
                              <a:ea typeface="Avenir Roman" charset="0"/>
                              <a:cs typeface="Avenir Roman" charset="0"/>
                            </a:rPr>
                            <m:t>𝜕</m:t>
                          </m:r>
                          <m:r>
                            <m:rPr>
                              <m:sty m:val="p"/>
                            </m:rPr>
                            <a:rPr lang="en-US" b="0" i="0">
                              <a:solidFill>
                                <a:schemeClr val="tx1"/>
                              </a:solidFill>
                              <a:latin typeface="Cambria Math" charset="0"/>
                              <a:ea typeface="Avenir Roman" charset="0"/>
                              <a:cs typeface="Avenir Roman" charset="0"/>
                            </a:rPr>
                            <m:t>t</m:t>
                          </m:r>
                        </m:den>
                      </m:f>
                      <m:r>
                        <a:rPr lang="en-US" b="0" i="0">
                          <a:latin typeface="Cambria Math" charset="0"/>
                          <a:ea typeface="Avenir Roman" charset="0"/>
                          <a:cs typeface="Avenir Roman" charset="0"/>
                        </a:rPr>
                        <m:t> +</m:t>
                      </m:r>
                      <m:r>
                        <m:rPr>
                          <m:sty m:val="p"/>
                        </m:rPr>
                        <a:rPr lang="en-US" b="0" i="0">
                          <a:latin typeface="Cambria Math" charset="0"/>
                          <a:ea typeface="Avenir Roman" charset="0"/>
                          <a:cs typeface="Avenir Roman" charset="0"/>
                        </a:rPr>
                        <m:t>h</m:t>
                      </m:r>
                      <m:d>
                        <m:dPr>
                          <m:ctrlPr>
                            <a:rPr lang="mr-IN" b="0" i="1" smtClean="0">
                              <a:latin typeface="Cambria Math" charset="0"/>
                              <a:ea typeface="Avenir Roman" charset="0"/>
                              <a:cs typeface="Avenir Roman" charset="0"/>
                            </a:rPr>
                          </m:ctrlPr>
                        </m:dPr>
                        <m:e>
                          <m:sSub>
                            <m:sSubPr>
                              <m:ctrlPr>
                                <a:rPr lang="en-US" i="1">
                                  <a:latin typeface="Cambria Math" charset="0"/>
                                  <a:ea typeface="Avenir Roman" charset="0"/>
                                  <a:cs typeface="Avenir Roman" charset="0"/>
                                </a:rPr>
                              </m:ctrlPr>
                            </m:sSubPr>
                            <m:e>
                              <m:r>
                                <a:rPr lang="en-US" b="1" i="0">
                                  <a:latin typeface="Cambria Math" charset="0"/>
                                  <a:ea typeface="Avenir Roman" charset="0"/>
                                  <a:cs typeface="Avenir Roman" charset="0"/>
                                </a:rPr>
                                <m:t>𝐯</m:t>
                              </m:r>
                            </m:e>
                            <m:sub>
                              <m:r>
                                <m:rPr>
                                  <m:sty m:val="p"/>
                                </m:rPr>
                                <a:rPr lang="en-US" i="0">
                                  <a:latin typeface="Cambria Math" charset="0"/>
                                  <a:ea typeface="Avenir Roman" charset="0"/>
                                  <a:cs typeface="Avenir Roman" charset="0"/>
                                </a:rPr>
                                <m:t>a</m:t>
                              </m:r>
                            </m:sub>
                          </m:sSub>
                          <m:r>
                            <a:rPr lang="en-US" i="0">
                              <a:latin typeface="Cambria Math" charset="0"/>
                              <a:ea typeface="Avenir Roman" charset="0"/>
                              <a:cs typeface="Avenir Roman" charset="0"/>
                            </a:rPr>
                            <m:t>∙</m:t>
                          </m:r>
                          <m:r>
                            <a:rPr lang="mr-IN" i="0">
                              <a:latin typeface="Cambria Math" charset="0"/>
                              <a:ea typeface="Avenir Roman" charset="0"/>
                              <a:cs typeface="Avenir Roman" charset="0"/>
                            </a:rPr>
                            <m:t>𝛻</m:t>
                          </m:r>
                          <m:sSub>
                            <m:sSubPr>
                              <m:ctrlPr>
                                <a:rPr lang="en-US" i="1">
                                  <a:latin typeface="Cambria Math" charset="0"/>
                                  <a:ea typeface="Avenir Roman" charset="0"/>
                                  <a:cs typeface="Avenir Roman" charset="0"/>
                                </a:rPr>
                              </m:ctrlPr>
                            </m:sSubPr>
                            <m:e>
                              <m:r>
                                <m:rPr>
                                  <m:sty m:val="p"/>
                                </m:rPr>
                                <a:rPr lang="en-US" i="0">
                                  <a:latin typeface="Cambria Math" charset="0"/>
                                  <a:ea typeface="Avenir Roman" charset="0"/>
                                  <a:cs typeface="Avenir Roman" charset="0"/>
                                </a:rPr>
                                <m:t>T</m:t>
                              </m:r>
                            </m:e>
                            <m:sub>
                              <m:r>
                                <m:rPr>
                                  <m:sty m:val="p"/>
                                </m:rPr>
                                <a:rPr lang="en-US" i="0">
                                  <a:latin typeface="Cambria Math" charset="0"/>
                                  <a:ea typeface="Avenir Roman" charset="0"/>
                                  <a:cs typeface="Avenir Roman" charset="0"/>
                                </a:rPr>
                                <m:t>a</m:t>
                              </m:r>
                            </m:sub>
                          </m:sSub>
                          <m:r>
                            <a:rPr lang="en-US" i="0">
                              <a:latin typeface="Cambria Math" charset="0"/>
                              <a:ea typeface="Avenir Roman" charset="0"/>
                              <a:cs typeface="Avenir Roman" charset="0"/>
                            </a:rPr>
                            <m:t>+</m:t>
                          </m:r>
                          <m:d>
                            <m:dPr>
                              <m:ctrlPr>
                                <a:rPr lang="is-IS" i="1">
                                  <a:latin typeface="Cambria Math" charset="0"/>
                                  <a:ea typeface="Avenir Roman" charset="0"/>
                                  <a:cs typeface="Avenir Roman" charset="0"/>
                                </a:rPr>
                              </m:ctrlPr>
                            </m:dPr>
                            <m:e>
                              <m:acc>
                                <m:accPr>
                                  <m:chr m:val="̅"/>
                                  <m:ctrlPr>
                                    <a:rPr lang="is-IS" i="1">
                                      <a:latin typeface="Cambria Math" charset="0"/>
                                      <a:ea typeface="Avenir Roman" charset="0"/>
                                      <a:cs typeface="Avenir Roman" charset="0"/>
                                    </a:rPr>
                                  </m:ctrlPr>
                                </m:accPr>
                                <m:e>
                                  <m:sSup>
                                    <m:sSupPr>
                                      <m:ctrlPr>
                                        <a:rPr lang="en-US" i="1">
                                          <a:latin typeface="Cambria Math" charset="0"/>
                                          <a:ea typeface="Avenir Roman" charset="0"/>
                                          <a:cs typeface="Avenir Roman" charset="0"/>
                                        </a:rPr>
                                      </m:ctrlPr>
                                    </m:sSupPr>
                                    <m:e>
                                      <m:r>
                                        <a:rPr lang="en-US" b="1" i="0">
                                          <a:latin typeface="Cambria Math" charset="0"/>
                                          <a:ea typeface="Avenir Roman" charset="0"/>
                                          <a:cs typeface="Avenir Roman" charset="0"/>
                                        </a:rPr>
                                        <m:t>𝐯</m:t>
                                      </m:r>
                                    </m:e>
                                    <m:sup>
                                      <m:r>
                                        <a:rPr lang="en-US" i="0">
                                          <a:latin typeface="Cambria Math" charset="0"/>
                                          <a:ea typeface="Avenir Roman" charset="0"/>
                                          <a:cs typeface="Avenir Roman" charset="0"/>
                                        </a:rPr>
                                        <m:t>′</m:t>
                                      </m:r>
                                    </m:sup>
                                  </m:sSup>
                                  <m:r>
                                    <a:rPr lang="en-US" i="0">
                                      <a:latin typeface="Cambria Math" charset="0"/>
                                      <a:ea typeface="Avenir Roman" charset="0"/>
                                      <a:cs typeface="Avenir Roman" charset="0"/>
                                    </a:rPr>
                                    <m:t>∙</m:t>
                                  </m:r>
                                  <m:r>
                                    <a:rPr lang="en-US" i="0">
                                      <a:latin typeface="Cambria Math" charset="0"/>
                                      <a:ea typeface="Avenir Roman" charset="0"/>
                                      <a:cs typeface="Avenir Roman" charset="0"/>
                                    </a:rPr>
                                    <m:t>𝛻</m:t>
                                  </m:r>
                                  <m:sSup>
                                    <m:sSupPr>
                                      <m:ctrlPr>
                                        <a:rPr lang="en-US" i="1">
                                          <a:latin typeface="Cambria Math" charset="0"/>
                                          <a:ea typeface="Avenir Roman" charset="0"/>
                                          <a:cs typeface="Avenir Roman" charset="0"/>
                                        </a:rPr>
                                      </m:ctrlPr>
                                    </m:sSupPr>
                                    <m:e>
                                      <m:r>
                                        <m:rPr>
                                          <m:sty m:val="p"/>
                                        </m:rPr>
                                        <a:rPr lang="en-US" i="0">
                                          <a:latin typeface="Cambria Math" charset="0"/>
                                          <a:ea typeface="Avenir Roman" charset="0"/>
                                          <a:cs typeface="Avenir Roman" charset="0"/>
                                        </a:rPr>
                                        <m:t>T</m:t>
                                      </m:r>
                                    </m:e>
                                    <m:sup>
                                      <m:r>
                                        <a:rPr lang="en-US" i="0">
                                          <a:latin typeface="Cambria Math" charset="0"/>
                                          <a:ea typeface="Avenir Roman" charset="0"/>
                                          <a:cs typeface="Avenir Roman" charset="0"/>
                                        </a:rPr>
                                        <m:t>′</m:t>
                                      </m:r>
                                    </m:sup>
                                  </m:sSup>
                                </m:e>
                              </m:acc>
                            </m:e>
                          </m:d>
                        </m:e>
                      </m:d>
                      <m:r>
                        <a:rPr lang="en-US" b="0" i="0" smtClean="0">
                          <a:latin typeface="Cambria Math" charset="0"/>
                          <a:ea typeface="Avenir Roman" charset="0"/>
                          <a:cs typeface="Avenir Roman" charset="0"/>
                        </a:rPr>
                        <m:t>+</m:t>
                      </m:r>
                      <m:r>
                        <a:rPr lang="mr-IN" b="0" i="0">
                          <a:latin typeface="Cambria Math" charset="0"/>
                          <a:ea typeface="Avenir Roman" charset="0"/>
                          <a:cs typeface="Avenir Roman" charset="0"/>
                        </a:rPr>
                        <m:t>𝛻</m:t>
                      </m:r>
                      <m:r>
                        <a:rPr lang="mr-IN" b="0" i="0">
                          <a:latin typeface="Cambria Math" charset="0"/>
                          <a:ea typeface="Avenir Roman" charset="0"/>
                          <a:cs typeface="Avenir Roman" charset="0"/>
                        </a:rPr>
                        <m:t>∙</m:t>
                      </m:r>
                      <m:d>
                        <m:dPr>
                          <m:ctrlPr>
                            <a:rPr lang="mr-IN" i="1">
                              <a:latin typeface="Cambria Math" charset="0"/>
                              <a:ea typeface="Avenir Roman" charset="0"/>
                              <a:cs typeface="Avenir Roman" charset="0"/>
                            </a:rPr>
                          </m:ctrlPr>
                        </m:dPr>
                        <m:e>
                          <m:nary>
                            <m:naryPr>
                              <m:ctrlPr>
                                <a:rPr lang="is-IS" i="1">
                                  <a:latin typeface="Cambria Math" charset="0"/>
                                  <a:ea typeface="Avenir Roman" charset="0"/>
                                  <a:cs typeface="Avenir Roman" charset="0"/>
                                </a:rPr>
                              </m:ctrlPr>
                            </m:naryPr>
                            <m:sub>
                              <m:r>
                                <m:rPr>
                                  <m:brk m:alnAt="23"/>
                                </m:rP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sub>
                            <m:sup>
                              <m:r>
                                <a:rPr lang="en-US" b="0" i="0">
                                  <a:latin typeface="Cambria Math" charset="0"/>
                                  <a:ea typeface="Avenir Roman" charset="0"/>
                                  <a:cs typeface="Avenir Roman" charset="0"/>
                                </a:rPr>
                                <m:t>0</m:t>
                              </m:r>
                            </m:sup>
                            <m:e>
                              <m:acc>
                                <m:accPr>
                                  <m:chr m:val="̂"/>
                                  <m:ctrlPr>
                                    <a:rPr lang="is-IS" i="1">
                                      <a:latin typeface="Cambria Math" charset="0"/>
                                      <a:ea typeface="Avenir Roman" charset="0"/>
                                      <a:cs typeface="Avenir Roman" charset="0"/>
                                    </a:rPr>
                                  </m:ctrlPr>
                                </m:accPr>
                                <m:e>
                                  <m:r>
                                    <a:rPr lang="en-US" b="1" i="0">
                                      <a:latin typeface="Cambria Math" charset="0"/>
                                      <a:ea typeface="Avenir Roman" charset="0"/>
                                      <a:cs typeface="Avenir Roman" charset="0"/>
                                    </a:rPr>
                                    <m:t>𝐯</m:t>
                                  </m:r>
                                </m:e>
                              </m:acc>
                              <m:acc>
                                <m:accPr>
                                  <m:chr m:val="̂"/>
                                  <m:ctrlPr>
                                    <a:rPr lang="en-US" i="1">
                                      <a:latin typeface="Cambria Math" charset="0"/>
                                      <a:ea typeface="Avenir Roman" charset="0"/>
                                      <a:cs typeface="Avenir Roman" charset="0"/>
                                    </a:rPr>
                                  </m:ctrlPr>
                                </m:accPr>
                                <m:e>
                                  <m:r>
                                    <m:rPr>
                                      <m:sty m:val="p"/>
                                    </m:rPr>
                                    <a:rPr lang="en-US" b="0" i="0">
                                      <a:latin typeface="Cambria Math" charset="0"/>
                                      <a:ea typeface="Avenir Roman" charset="0"/>
                                      <a:cs typeface="Avenir Roman" charset="0"/>
                                    </a:rPr>
                                    <m:t>T</m:t>
                                  </m:r>
                                </m:e>
                              </m:acc>
                              <m:r>
                                <m:rPr>
                                  <m:sty m:val="p"/>
                                </m:rPr>
                                <a:rPr lang="en-US" b="0" i="0">
                                  <a:latin typeface="Cambria Math" charset="0"/>
                                  <a:ea typeface="Avenir Roman" charset="0"/>
                                  <a:cs typeface="Avenir Roman" charset="0"/>
                                </a:rPr>
                                <m:t>dz</m:t>
                              </m:r>
                            </m:e>
                          </m:nary>
                        </m:e>
                      </m:d>
                      <m:r>
                        <a:rPr lang="en-US" b="0" i="0">
                          <a:latin typeface="Cambria Math" charset="0"/>
                          <a:ea typeface="Avenir Roman" charset="0"/>
                          <a:cs typeface="Avenir Roman" charset="0"/>
                        </a:rPr>
                        <m:t>+</m:t>
                      </m:r>
                      <m:d>
                        <m:dPr>
                          <m:ctrlPr>
                            <a:rPr lang="mr-IN" i="1">
                              <a:latin typeface="Cambria Math" charset="0"/>
                              <a:ea typeface="Avenir Roman" charset="0"/>
                              <a:cs typeface="Avenir Roman" charset="0"/>
                            </a:rPr>
                          </m:ctrlPr>
                        </m:dPr>
                        <m:e>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T</m:t>
                              </m:r>
                            </m:e>
                            <m:sub>
                              <m:r>
                                <m:rPr>
                                  <m:sty m:val="p"/>
                                </m:rPr>
                                <a:rPr lang="en-US" b="0" i="0">
                                  <a:latin typeface="Cambria Math" charset="0"/>
                                  <a:ea typeface="Avenir Roman" charset="0"/>
                                  <a:cs typeface="Avenir Roman" charset="0"/>
                                </a:rPr>
                                <m:t>a</m:t>
                              </m:r>
                            </m:sub>
                          </m:sSub>
                          <m:r>
                            <a:rPr lang="en-US" b="0" i="0">
                              <a:latin typeface="Cambria Math" charset="0"/>
                              <a:ea typeface="Avenir Roman" charset="0"/>
                              <a:cs typeface="Avenir Roman" charset="0"/>
                            </a:rPr>
                            <m:t>−</m:t>
                          </m:r>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T</m:t>
                              </m:r>
                            </m:e>
                            <m:sub>
                              <m: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sub>
                          </m:sSub>
                        </m:e>
                      </m:d>
                      <m:r>
                        <a:rPr lang="en-US" b="0" i="0">
                          <a:latin typeface="Cambria Math" charset="0"/>
                          <a:ea typeface="Avenir Roman" charset="0"/>
                          <a:cs typeface="Avenir Roman" charset="0"/>
                        </a:rPr>
                        <m:t> </m:t>
                      </m:r>
                      <m:r>
                        <a:rPr lang="mr-IN" b="0" i="0">
                          <a:latin typeface="Cambria Math" charset="0"/>
                          <a:ea typeface="Avenir Roman" charset="0"/>
                          <a:cs typeface="Avenir Roman" charset="0"/>
                        </a:rPr>
                        <m:t>×</m:t>
                      </m:r>
                      <m:r>
                        <a:rPr lang="en-US" b="0" i="0">
                          <a:latin typeface="Cambria Math" charset="0"/>
                          <a:ea typeface="Avenir Roman" charset="0"/>
                          <a:cs typeface="Avenir Roman" charset="0"/>
                        </a:rPr>
                        <m:t> </m:t>
                      </m:r>
                      <m:d>
                        <m:dPr>
                          <m:ctrlPr>
                            <a:rPr lang="mr-IN" i="1">
                              <a:latin typeface="Cambria Math" charset="0"/>
                              <a:ea typeface="Avenir Roman" charset="0"/>
                              <a:cs typeface="Avenir Roman" charset="0"/>
                            </a:rPr>
                          </m:ctrlPr>
                        </m:dPr>
                        <m:e>
                          <m:f>
                            <m:fPr>
                              <m:ctrlPr>
                                <a:rPr lang="mr-IN" i="1">
                                  <a:latin typeface="Cambria Math" charset="0"/>
                                  <a:ea typeface="Avenir Roman" charset="0"/>
                                  <a:cs typeface="Avenir Roman" charset="0"/>
                                </a:rPr>
                              </m:ctrlPr>
                            </m:fPr>
                            <m:num>
                              <m:r>
                                <a:rPr lang="mr-IN"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num>
                            <m:den>
                              <m:r>
                                <a:rPr lang="mr-IN"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t</m:t>
                              </m:r>
                            </m:den>
                          </m:f>
                          <m:r>
                            <a:rPr lang="en-US" b="0" i="0">
                              <a:latin typeface="Cambria Math" charset="0"/>
                              <a:ea typeface="Avenir Roman" charset="0"/>
                              <a:cs typeface="Avenir Roman" charset="0"/>
                            </a:rPr>
                            <m:t>+</m:t>
                          </m:r>
                          <m:sSub>
                            <m:sSubPr>
                              <m:ctrlPr>
                                <a:rPr lang="en-US" i="1">
                                  <a:latin typeface="Cambria Math" charset="0"/>
                                  <a:ea typeface="Avenir Roman" charset="0"/>
                                  <a:cs typeface="Avenir Roman" charset="0"/>
                                </a:rPr>
                              </m:ctrlPr>
                            </m:sSubPr>
                            <m:e>
                              <m:r>
                                <a:rPr lang="en-US" b="1" i="0">
                                  <a:latin typeface="Cambria Math" charset="0"/>
                                  <a:ea typeface="Avenir Roman" charset="0"/>
                                  <a:cs typeface="Avenir Roman" charset="0"/>
                                </a:rPr>
                                <m:t>𝐯</m:t>
                              </m:r>
                            </m:e>
                            <m:sub>
                              <m: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sub>
                          </m:sSub>
                          <m:r>
                            <a:rPr lang="en-US" b="0" i="0">
                              <a:latin typeface="Cambria Math" charset="0"/>
                              <a:ea typeface="Avenir Roman" charset="0"/>
                              <a:cs typeface="Avenir Roman" charset="0"/>
                            </a:rPr>
                            <m:t>∙</m:t>
                          </m:r>
                          <m: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r>
                            <a:rPr lang="en-US" b="0" i="0">
                              <a:latin typeface="Cambria Math" charset="0"/>
                              <a:ea typeface="Avenir Roman" charset="0"/>
                              <a:cs typeface="Avenir Roman" charset="0"/>
                            </a:rPr>
                            <m:t>+</m:t>
                          </m:r>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w</m:t>
                              </m:r>
                            </m:e>
                            <m:sub>
                              <m: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sub>
                          </m:sSub>
                        </m:e>
                      </m:d>
                      <m:r>
                        <a:rPr lang="en-US" b="0" i="0" smtClean="0">
                          <a:latin typeface="Cambria Math" charset="0"/>
                          <a:ea typeface="Avenir Roman" charset="0"/>
                          <a:cs typeface="Avenir Roman" charset="0"/>
                        </a:rPr>
                        <m:t> </m:t>
                      </m:r>
                      <m:r>
                        <a:rPr lang="en-US" b="0" i="0" smtClean="0">
                          <a:solidFill>
                            <a:schemeClr val="tx1"/>
                          </a:solidFill>
                          <a:latin typeface="Cambria Math" charset="0"/>
                          <a:ea typeface="Avenir Roman" charset="0"/>
                          <a:cs typeface="Avenir Roman" charset="0"/>
                        </a:rPr>
                        <m:t>=  </m:t>
                      </m:r>
                      <m:f>
                        <m:fPr>
                          <m:ctrlPr>
                            <a:rPr lang="mr-IN" i="1" smtClean="0">
                              <a:solidFill>
                                <a:schemeClr val="tx1"/>
                              </a:solidFill>
                              <a:latin typeface="Cambria Math" charset="0"/>
                              <a:ea typeface="Avenir Roman" charset="0"/>
                              <a:cs typeface="Avenir Roman" charset="0"/>
                            </a:rPr>
                          </m:ctrlPr>
                        </m:fPr>
                        <m:num>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Q</m:t>
                              </m:r>
                            </m:e>
                            <m:sub>
                              <m:r>
                                <m:rPr>
                                  <m:sty m:val="p"/>
                                </m:rPr>
                                <a:rPr lang="en-US" b="0" i="0" smtClean="0">
                                  <a:latin typeface="Cambria Math" charset="0"/>
                                  <a:ea typeface="Avenir Roman" charset="0"/>
                                  <a:cs typeface="Avenir Roman" charset="0"/>
                                </a:rPr>
                                <m:t>net</m:t>
                              </m:r>
                            </m:sub>
                          </m:sSub>
                        </m:num>
                        <m:den>
                          <m:r>
                            <m:rPr>
                              <m:sty m:val="p"/>
                            </m:rPr>
                            <a:rPr lang="en-US" b="0" i="0">
                              <a:latin typeface="Cambria Math" charset="0"/>
                              <a:ea typeface="Avenir Roman" charset="0"/>
                              <a:cs typeface="Avenir Roman" charset="0"/>
                            </a:rPr>
                            <m:t>ρ</m:t>
                          </m:r>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c</m:t>
                              </m:r>
                            </m:e>
                            <m:sub>
                              <m:r>
                                <m:rPr>
                                  <m:sty m:val="p"/>
                                </m:rPr>
                                <a:rPr lang="en-US" b="0" i="0">
                                  <a:latin typeface="Cambria Math" charset="0"/>
                                  <a:ea typeface="Avenir Roman" charset="0"/>
                                  <a:cs typeface="Avenir Roman" charset="0"/>
                                </a:rPr>
                                <m:t>p</m:t>
                              </m:r>
                            </m:sub>
                          </m:sSub>
                        </m:den>
                      </m:f>
                    </m:oMath>
                  </m:oMathPara>
                </a14:m>
                <a:endParaRPr lang="en-US" dirty="0">
                  <a:latin typeface="Avenir Roman" charset="0"/>
                  <a:ea typeface="Avenir Roman" charset="0"/>
                  <a:cs typeface="Avenir Roman" charset="0"/>
                </a:endParaRPr>
              </a:p>
            </p:txBody>
          </p:sp>
        </mc:Choice>
        <mc:Fallback xmlns="">
          <p:sp>
            <p:nvSpPr>
              <p:cNvPr id="11" name="Rectangle 10">
                <a:extLst>
                  <a:ext uri="{FF2B5EF4-FFF2-40B4-BE49-F238E27FC236}">
                    <a16:creationId xmlns="" xmlns:a16="http://schemas.microsoft.com/office/drawing/2014/main" xmlns:a14="http://schemas.microsoft.com/office/drawing/2010/main" id="{364141DE-17D4-B240-8C91-A6BAF4C988DC}"/>
                  </a:ext>
                </a:extLst>
              </p:cNvPr>
              <p:cNvSpPr>
                <a:spLocks noRot="1" noChangeAspect="1" noMove="1" noResize="1" noEditPoints="1" noAdjustHandles="1" noChangeArrowheads="1" noChangeShapeType="1" noTextEdit="1"/>
              </p:cNvSpPr>
              <p:nvPr/>
            </p:nvSpPr>
            <p:spPr>
              <a:xfrm>
                <a:off x="0" y="909159"/>
                <a:ext cx="12192000" cy="738920"/>
              </a:xfrm>
              <a:prstGeom prst="rect">
                <a:avLst/>
              </a:prstGeom>
              <a:blipFill rotWithShape="0">
                <a:blip r:embed="rId4"/>
                <a:stretch>
                  <a:fillRect/>
                </a:stretch>
              </a:blipFill>
            </p:spPr>
            <p:txBody>
              <a:bodyPr/>
              <a:lstStyle/>
              <a:p>
                <a:r>
                  <a:rPr lang="en-US">
                    <a:noFill/>
                  </a:rPr>
                  <a:t> </a:t>
                </a:r>
              </a:p>
            </p:txBody>
          </p:sp>
        </mc:Fallback>
      </mc:AlternateContent>
      <p:sp>
        <p:nvSpPr>
          <p:cNvPr id="12" name="Rectangle 11"/>
          <p:cNvSpPr/>
          <p:nvPr/>
        </p:nvSpPr>
        <p:spPr>
          <a:xfrm>
            <a:off x="4219687" y="414121"/>
            <a:ext cx="4211529" cy="430887"/>
          </a:xfrm>
          <a:prstGeom prst="rect">
            <a:avLst/>
          </a:prstGeom>
        </p:spPr>
        <p:txBody>
          <a:bodyPr wrap="square">
            <a:spAutoFit/>
          </a:bodyPr>
          <a:lstStyle/>
          <a:p>
            <a:pPr algn="ctr"/>
            <a:r>
              <a:rPr lang="en-US" sz="2200"/>
              <a:t>Mixed Layer Heat </a:t>
            </a:r>
            <a:r>
              <a:rPr lang="en-US" sz="2200" dirty="0"/>
              <a:t>Balance</a:t>
            </a:r>
          </a:p>
        </p:txBody>
      </p:sp>
      <p:sp>
        <p:nvSpPr>
          <p:cNvPr id="6" name="TextBox 5"/>
          <p:cNvSpPr txBox="1"/>
          <p:nvPr/>
        </p:nvSpPr>
        <p:spPr>
          <a:xfrm>
            <a:off x="9321800" y="1648079"/>
            <a:ext cx="1662378" cy="276999"/>
          </a:xfrm>
          <a:prstGeom prst="rect">
            <a:avLst/>
          </a:prstGeom>
          <a:noFill/>
        </p:spPr>
        <p:txBody>
          <a:bodyPr wrap="none" rtlCol="0">
            <a:spAutoFit/>
          </a:bodyPr>
          <a:lstStyle/>
          <a:p>
            <a:r>
              <a:rPr lang="en-US" sz="1200" dirty="0" err="1">
                <a:solidFill>
                  <a:schemeClr val="tx1">
                    <a:lumMod val="50000"/>
                    <a:lumOff val="50000"/>
                  </a:schemeClr>
                </a:solidFill>
                <a:latin typeface="+mj-lt"/>
              </a:rPr>
              <a:t>Moisan</a:t>
            </a:r>
            <a:r>
              <a:rPr lang="en-US" sz="1200" dirty="0">
                <a:solidFill>
                  <a:schemeClr val="tx1">
                    <a:lumMod val="50000"/>
                    <a:lumOff val="50000"/>
                  </a:schemeClr>
                </a:solidFill>
                <a:latin typeface="+mj-lt"/>
              </a:rPr>
              <a:t> and </a:t>
            </a:r>
            <a:r>
              <a:rPr lang="en-US" sz="1200" dirty="0" err="1">
                <a:solidFill>
                  <a:schemeClr val="tx1">
                    <a:lumMod val="50000"/>
                    <a:lumOff val="50000"/>
                  </a:schemeClr>
                </a:solidFill>
                <a:latin typeface="+mj-lt"/>
              </a:rPr>
              <a:t>Niiler</a:t>
            </a:r>
            <a:r>
              <a:rPr lang="en-US" sz="1200" dirty="0">
                <a:solidFill>
                  <a:schemeClr val="tx1">
                    <a:lumMod val="50000"/>
                    <a:lumOff val="50000"/>
                  </a:schemeClr>
                </a:solidFill>
                <a:latin typeface="+mj-lt"/>
              </a:rPr>
              <a:t>, 1998</a:t>
            </a:r>
          </a:p>
        </p:txBody>
      </p:sp>
    </p:spTree>
    <p:extLst>
      <p:ext uri="{BB962C8B-B14F-4D97-AF65-F5344CB8AC3E}">
        <p14:creationId xmlns:p14="http://schemas.microsoft.com/office/powerpoint/2010/main" val="131828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F5DA773-52F0-4B47-B970-4D1B3C006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 y="1683841"/>
            <a:ext cx="12200896" cy="5174159"/>
          </a:xfrm>
          <a:prstGeom prst="rect">
            <a:avLst/>
          </a:prstGeom>
        </p:spPr>
      </p:pic>
      <p:sp>
        <p:nvSpPr>
          <p:cNvPr id="3" name="Curved Right Arrow 2">
            <a:extLst>
              <a:ext uri="{FF2B5EF4-FFF2-40B4-BE49-F238E27FC236}">
                <a16:creationId xmlns:a16="http://schemas.microsoft.com/office/drawing/2014/main" xmlns="" id="{6DFC4C73-A77F-B242-A984-C368A7D8B884}"/>
              </a:ext>
            </a:extLst>
          </p:cNvPr>
          <p:cNvSpPr/>
          <p:nvPr/>
        </p:nvSpPr>
        <p:spPr>
          <a:xfrm>
            <a:off x="4248374" y="5682943"/>
            <a:ext cx="301215" cy="512064"/>
          </a:xfrm>
          <a:prstGeom prst="curved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urved Right Arrow 3">
            <a:extLst>
              <a:ext uri="{FF2B5EF4-FFF2-40B4-BE49-F238E27FC236}">
                <a16:creationId xmlns:a16="http://schemas.microsoft.com/office/drawing/2014/main" xmlns="" id="{68735B22-3EFD-D745-A574-2C9277D1A733}"/>
              </a:ext>
            </a:extLst>
          </p:cNvPr>
          <p:cNvSpPr/>
          <p:nvPr/>
        </p:nvSpPr>
        <p:spPr>
          <a:xfrm flipH="1" flipV="1">
            <a:off x="4777293" y="5672184"/>
            <a:ext cx="299420" cy="501000"/>
          </a:xfrm>
          <a:prstGeom prst="curved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xmlns="" id="{940393D4-8209-644C-B2AB-4C0C9367C5AA}"/>
              </a:ext>
            </a:extLst>
          </p:cNvPr>
          <p:cNvSpPr txBox="1"/>
          <p:nvPr/>
        </p:nvSpPr>
        <p:spPr>
          <a:xfrm>
            <a:off x="4097767" y="6145001"/>
            <a:ext cx="1111907" cy="307777"/>
          </a:xfrm>
          <a:prstGeom prst="rect">
            <a:avLst/>
          </a:prstGeom>
          <a:noFill/>
        </p:spPr>
        <p:txBody>
          <a:bodyPr wrap="none" rtlCol="0">
            <a:spAutoFit/>
          </a:bodyPr>
          <a:lstStyle/>
          <a:p>
            <a:r>
              <a:rPr lang="en-US" sz="1400" b="1" dirty="0"/>
              <a:t>Entrainment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xmlns="" id="{364141DE-17D4-B240-8C91-A6BAF4C988DC}"/>
                  </a:ext>
                </a:extLst>
              </p:cNvPr>
              <p:cNvSpPr/>
              <p:nvPr/>
            </p:nvSpPr>
            <p:spPr>
              <a:xfrm>
                <a:off x="0" y="909159"/>
                <a:ext cx="12192000" cy="73892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b="0" i="0" smtClean="0">
                          <a:solidFill>
                            <a:schemeClr val="tx1"/>
                          </a:solidFill>
                          <a:latin typeface="Cambria Math" charset="0"/>
                          <a:ea typeface="Avenir Roman" charset="0"/>
                          <a:cs typeface="Avenir Roman" charset="0"/>
                        </a:rPr>
                        <m:t>h</m:t>
                      </m:r>
                      <m:f>
                        <m:fPr>
                          <m:ctrlPr>
                            <a:rPr lang="bg-BG" i="1">
                              <a:solidFill>
                                <a:schemeClr val="tx1"/>
                              </a:solidFill>
                              <a:latin typeface="Cambria Math" charset="0"/>
                              <a:ea typeface="Avenir Roman" charset="0"/>
                              <a:cs typeface="Avenir Roman" charset="0"/>
                            </a:rPr>
                          </m:ctrlPr>
                        </m:fPr>
                        <m:num>
                          <m:r>
                            <a:rPr lang="bg-BG" b="0" i="0">
                              <a:solidFill>
                                <a:schemeClr val="tx1"/>
                              </a:solidFill>
                              <a:latin typeface="Cambria Math" charset="0"/>
                              <a:ea typeface="Avenir Roman" charset="0"/>
                              <a:cs typeface="Avenir Roman" charset="0"/>
                            </a:rPr>
                            <m:t>𝜕</m:t>
                          </m:r>
                          <m:sSub>
                            <m:sSubPr>
                              <m:ctrlPr>
                                <a:rPr lang="en-US" i="1">
                                  <a:solidFill>
                                    <a:schemeClr val="tx1"/>
                                  </a:solidFill>
                                  <a:latin typeface="Cambria Math" charset="0"/>
                                  <a:ea typeface="Avenir Roman" charset="0"/>
                                  <a:cs typeface="Avenir Roman" charset="0"/>
                                </a:rPr>
                              </m:ctrlPr>
                            </m:sSubPr>
                            <m:e>
                              <m:r>
                                <m:rPr>
                                  <m:sty m:val="p"/>
                                </m:rPr>
                                <a:rPr lang="en-US" b="0" i="0">
                                  <a:solidFill>
                                    <a:schemeClr val="tx1"/>
                                  </a:solidFill>
                                  <a:latin typeface="Cambria Math" charset="0"/>
                                  <a:ea typeface="Avenir Roman" charset="0"/>
                                  <a:cs typeface="Avenir Roman" charset="0"/>
                                </a:rPr>
                                <m:t>T</m:t>
                              </m:r>
                            </m:e>
                            <m:sub>
                              <m:r>
                                <m:rPr>
                                  <m:sty m:val="p"/>
                                </m:rPr>
                                <a:rPr lang="en-US" b="0" i="0">
                                  <a:solidFill>
                                    <a:schemeClr val="tx1"/>
                                  </a:solidFill>
                                  <a:latin typeface="Cambria Math" charset="0"/>
                                  <a:ea typeface="Avenir Roman" charset="0"/>
                                  <a:cs typeface="Avenir Roman" charset="0"/>
                                </a:rPr>
                                <m:t>a</m:t>
                              </m:r>
                            </m:sub>
                          </m:sSub>
                        </m:num>
                        <m:den>
                          <m:r>
                            <a:rPr lang="bg-BG" b="0" i="0">
                              <a:solidFill>
                                <a:schemeClr val="tx1"/>
                              </a:solidFill>
                              <a:latin typeface="Cambria Math" charset="0"/>
                              <a:ea typeface="Avenir Roman" charset="0"/>
                              <a:cs typeface="Avenir Roman" charset="0"/>
                            </a:rPr>
                            <m:t>𝜕</m:t>
                          </m:r>
                          <m:r>
                            <m:rPr>
                              <m:sty m:val="p"/>
                            </m:rPr>
                            <a:rPr lang="en-US" b="0" i="0">
                              <a:solidFill>
                                <a:schemeClr val="tx1"/>
                              </a:solidFill>
                              <a:latin typeface="Cambria Math" charset="0"/>
                              <a:ea typeface="Avenir Roman" charset="0"/>
                              <a:cs typeface="Avenir Roman" charset="0"/>
                            </a:rPr>
                            <m:t>t</m:t>
                          </m:r>
                        </m:den>
                      </m:f>
                      <m:r>
                        <a:rPr lang="en-US" b="0" i="0">
                          <a:latin typeface="Cambria Math" charset="0"/>
                          <a:ea typeface="Avenir Roman" charset="0"/>
                          <a:cs typeface="Avenir Roman" charset="0"/>
                        </a:rPr>
                        <m:t> +</m:t>
                      </m:r>
                      <m:r>
                        <m:rPr>
                          <m:sty m:val="p"/>
                        </m:rPr>
                        <a:rPr lang="en-US" b="0" i="0">
                          <a:latin typeface="Cambria Math" charset="0"/>
                          <a:ea typeface="Avenir Roman" charset="0"/>
                          <a:cs typeface="Avenir Roman" charset="0"/>
                        </a:rPr>
                        <m:t>h</m:t>
                      </m:r>
                      <m:d>
                        <m:dPr>
                          <m:ctrlPr>
                            <a:rPr lang="mr-IN" b="0" i="1" smtClean="0">
                              <a:latin typeface="Cambria Math" charset="0"/>
                              <a:ea typeface="Avenir Roman" charset="0"/>
                              <a:cs typeface="Avenir Roman" charset="0"/>
                            </a:rPr>
                          </m:ctrlPr>
                        </m:dPr>
                        <m:e>
                          <m:sSub>
                            <m:sSubPr>
                              <m:ctrlPr>
                                <a:rPr lang="en-US" i="1">
                                  <a:latin typeface="Cambria Math" charset="0"/>
                                  <a:ea typeface="Avenir Roman" charset="0"/>
                                  <a:cs typeface="Avenir Roman" charset="0"/>
                                </a:rPr>
                              </m:ctrlPr>
                            </m:sSubPr>
                            <m:e>
                              <m:r>
                                <a:rPr lang="en-US" b="1" i="0">
                                  <a:latin typeface="Cambria Math" charset="0"/>
                                  <a:ea typeface="Avenir Roman" charset="0"/>
                                  <a:cs typeface="Avenir Roman" charset="0"/>
                                </a:rPr>
                                <m:t>𝐯</m:t>
                              </m:r>
                            </m:e>
                            <m:sub>
                              <m:r>
                                <m:rPr>
                                  <m:sty m:val="p"/>
                                </m:rPr>
                                <a:rPr lang="en-US" i="0">
                                  <a:latin typeface="Cambria Math" charset="0"/>
                                  <a:ea typeface="Avenir Roman" charset="0"/>
                                  <a:cs typeface="Avenir Roman" charset="0"/>
                                </a:rPr>
                                <m:t>a</m:t>
                              </m:r>
                            </m:sub>
                          </m:sSub>
                          <m:r>
                            <a:rPr lang="en-US" i="0">
                              <a:latin typeface="Cambria Math" charset="0"/>
                              <a:ea typeface="Avenir Roman" charset="0"/>
                              <a:cs typeface="Avenir Roman" charset="0"/>
                            </a:rPr>
                            <m:t>∙</m:t>
                          </m:r>
                          <m:r>
                            <a:rPr lang="mr-IN" i="0">
                              <a:latin typeface="Cambria Math" charset="0"/>
                              <a:ea typeface="Avenir Roman" charset="0"/>
                              <a:cs typeface="Avenir Roman" charset="0"/>
                            </a:rPr>
                            <m:t>𝛻</m:t>
                          </m:r>
                          <m:sSub>
                            <m:sSubPr>
                              <m:ctrlPr>
                                <a:rPr lang="en-US" i="1">
                                  <a:latin typeface="Cambria Math" charset="0"/>
                                  <a:ea typeface="Avenir Roman" charset="0"/>
                                  <a:cs typeface="Avenir Roman" charset="0"/>
                                </a:rPr>
                              </m:ctrlPr>
                            </m:sSubPr>
                            <m:e>
                              <m:r>
                                <m:rPr>
                                  <m:sty m:val="p"/>
                                </m:rPr>
                                <a:rPr lang="en-US" i="0">
                                  <a:latin typeface="Cambria Math" charset="0"/>
                                  <a:ea typeface="Avenir Roman" charset="0"/>
                                  <a:cs typeface="Avenir Roman" charset="0"/>
                                </a:rPr>
                                <m:t>T</m:t>
                              </m:r>
                            </m:e>
                            <m:sub>
                              <m:r>
                                <m:rPr>
                                  <m:sty m:val="p"/>
                                </m:rPr>
                                <a:rPr lang="en-US" i="0">
                                  <a:latin typeface="Cambria Math" charset="0"/>
                                  <a:ea typeface="Avenir Roman" charset="0"/>
                                  <a:cs typeface="Avenir Roman" charset="0"/>
                                </a:rPr>
                                <m:t>a</m:t>
                              </m:r>
                            </m:sub>
                          </m:sSub>
                          <m:r>
                            <a:rPr lang="en-US" i="0">
                              <a:latin typeface="Cambria Math" charset="0"/>
                              <a:ea typeface="Avenir Roman" charset="0"/>
                              <a:cs typeface="Avenir Roman" charset="0"/>
                            </a:rPr>
                            <m:t>+</m:t>
                          </m:r>
                          <m:d>
                            <m:dPr>
                              <m:ctrlPr>
                                <a:rPr lang="is-IS" i="1">
                                  <a:latin typeface="Cambria Math" charset="0"/>
                                  <a:ea typeface="Avenir Roman" charset="0"/>
                                  <a:cs typeface="Avenir Roman" charset="0"/>
                                </a:rPr>
                              </m:ctrlPr>
                            </m:dPr>
                            <m:e>
                              <m:acc>
                                <m:accPr>
                                  <m:chr m:val="̅"/>
                                  <m:ctrlPr>
                                    <a:rPr lang="is-IS" i="1">
                                      <a:latin typeface="Cambria Math" charset="0"/>
                                      <a:ea typeface="Avenir Roman" charset="0"/>
                                      <a:cs typeface="Avenir Roman" charset="0"/>
                                    </a:rPr>
                                  </m:ctrlPr>
                                </m:accPr>
                                <m:e>
                                  <m:sSup>
                                    <m:sSupPr>
                                      <m:ctrlPr>
                                        <a:rPr lang="en-US" i="1">
                                          <a:latin typeface="Cambria Math" charset="0"/>
                                          <a:ea typeface="Avenir Roman" charset="0"/>
                                          <a:cs typeface="Avenir Roman" charset="0"/>
                                        </a:rPr>
                                      </m:ctrlPr>
                                    </m:sSupPr>
                                    <m:e>
                                      <m:r>
                                        <a:rPr lang="en-US" b="1" i="0">
                                          <a:latin typeface="Cambria Math" charset="0"/>
                                          <a:ea typeface="Avenir Roman" charset="0"/>
                                          <a:cs typeface="Avenir Roman" charset="0"/>
                                        </a:rPr>
                                        <m:t>𝐯</m:t>
                                      </m:r>
                                    </m:e>
                                    <m:sup>
                                      <m:r>
                                        <a:rPr lang="en-US" i="0">
                                          <a:latin typeface="Cambria Math" charset="0"/>
                                          <a:ea typeface="Avenir Roman" charset="0"/>
                                          <a:cs typeface="Avenir Roman" charset="0"/>
                                        </a:rPr>
                                        <m:t>′</m:t>
                                      </m:r>
                                    </m:sup>
                                  </m:sSup>
                                  <m:r>
                                    <a:rPr lang="en-US" i="0">
                                      <a:latin typeface="Cambria Math" charset="0"/>
                                      <a:ea typeface="Avenir Roman" charset="0"/>
                                      <a:cs typeface="Avenir Roman" charset="0"/>
                                    </a:rPr>
                                    <m:t>∙</m:t>
                                  </m:r>
                                  <m:r>
                                    <a:rPr lang="en-US" i="0">
                                      <a:latin typeface="Cambria Math" charset="0"/>
                                      <a:ea typeface="Avenir Roman" charset="0"/>
                                      <a:cs typeface="Avenir Roman" charset="0"/>
                                    </a:rPr>
                                    <m:t>𝛻</m:t>
                                  </m:r>
                                  <m:sSup>
                                    <m:sSupPr>
                                      <m:ctrlPr>
                                        <a:rPr lang="en-US" i="1">
                                          <a:latin typeface="Cambria Math" charset="0"/>
                                          <a:ea typeface="Avenir Roman" charset="0"/>
                                          <a:cs typeface="Avenir Roman" charset="0"/>
                                        </a:rPr>
                                      </m:ctrlPr>
                                    </m:sSupPr>
                                    <m:e>
                                      <m:r>
                                        <m:rPr>
                                          <m:sty m:val="p"/>
                                        </m:rPr>
                                        <a:rPr lang="en-US" i="0">
                                          <a:latin typeface="Cambria Math" charset="0"/>
                                          <a:ea typeface="Avenir Roman" charset="0"/>
                                          <a:cs typeface="Avenir Roman" charset="0"/>
                                        </a:rPr>
                                        <m:t>T</m:t>
                                      </m:r>
                                    </m:e>
                                    <m:sup>
                                      <m:r>
                                        <a:rPr lang="en-US" i="0">
                                          <a:latin typeface="Cambria Math" charset="0"/>
                                          <a:ea typeface="Avenir Roman" charset="0"/>
                                          <a:cs typeface="Avenir Roman" charset="0"/>
                                        </a:rPr>
                                        <m:t>′</m:t>
                                      </m:r>
                                    </m:sup>
                                  </m:sSup>
                                </m:e>
                              </m:acc>
                            </m:e>
                          </m:d>
                        </m:e>
                      </m:d>
                      <m:r>
                        <a:rPr lang="en-US" b="0" i="0" smtClean="0">
                          <a:latin typeface="Cambria Math" charset="0"/>
                          <a:ea typeface="Avenir Roman" charset="0"/>
                          <a:cs typeface="Avenir Roman" charset="0"/>
                        </a:rPr>
                        <m:t>+</m:t>
                      </m:r>
                      <m:r>
                        <a:rPr lang="mr-IN" b="0" i="0">
                          <a:latin typeface="Cambria Math" charset="0"/>
                          <a:ea typeface="Avenir Roman" charset="0"/>
                          <a:cs typeface="Avenir Roman" charset="0"/>
                        </a:rPr>
                        <m:t>𝛻</m:t>
                      </m:r>
                      <m:r>
                        <a:rPr lang="mr-IN" b="0" i="0">
                          <a:latin typeface="Cambria Math" charset="0"/>
                          <a:ea typeface="Avenir Roman" charset="0"/>
                          <a:cs typeface="Avenir Roman" charset="0"/>
                        </a:rPr>
                        <m:t>∙</m:t>
                      </m:r>
                      <m:d>
                        <m:dPr>
                          <m:ctrlPr>
                            <a:rPr lang="mr-IN" i="1">
                              <a:latin typeface="Cambria Math" charset="0"/>
                              <a:ea typeface="Avenir Roman" charset="0"/>
                              <a:cs typeface="Avenir Roman" charset="0"/>
                            </a:rPr>
                          </m:ctrlPr>
                        </m:dPr>
                        <m:e>
                          <m:nary>
                            <m:naryPr>
                              <m:ctrlPr>
                                <a:rPr lang="is-IS" i="1">
                                  <a:latin typeface="Cambria Math" charset="0"/>
                                  <a:ea typeface="Avenir Roman" charset="0"/>
                                  <a:cs typeface="Avenir Roman" charset="0"/>
                                </a:rPr>
                              </m:ctrlPr>
                            </m:naryPr>
                            <m:sub>
                              <m:r>
                                <m:rPr>
                                  <m:brk m:alnAt="23"/>
                                </m:rP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sub>
                            <m:sup>
                              <m:r>
                                <a:rPr lang="en-US" b="0" i="0">
                                  <a:latin typeface="Cambria Math" charset="0"/>
                                  <a:ea typeface="Avenir Roman" charset="0"/>
                                  <a:cs typeface="Avenir Roman" charset="0"/>
                                </a:rPr>
                                <m:t>0</m:t>
                              </m:r>
                            </m:sup>
                            <m:e>
                              <m:acc>
                                <m:accPr>
                                  <m:chr m:val="̂"/>
                                  <m:ctrlPr>
                                    <a:rPr lang="is-IS" i="1">
                                      <a:latin typeface="Cambria Math" charset="0"/>
                                      <a:ea typeface="Avenir Roman" charset="0"/>
                                      <a:cs typeface="Avenir Roman" charset="0"/>
                                    </a:rPr>
                                  </m:ctrlPr>
                                </m:accPr>
                                <m:e>
                                  <m:r>
                                    <a:rPr lang="en-US" b="1" i="0">
                                      <a:latin typeface="Cambria Math" charset="0"/>
                                      <a:ea typeface="Avenir Roman" charset="0"/>
                                      <a:cs typeface="Avenir Roman" charset="0"/>
                                    </a:rPr>
                                    <m:t>𝐯</m:t>
                                  </m:r>
                                </m:e>
                              </m:acc>
                              <m:acc>
                                <m:accPr>
                                  <m:chr m:val="̂"/>
                                  <m:ctrlPr>
                                    <a:rPr lang="en-US" i="1">
                                      <a:latin typeface="Cambria Math" charset="0"/>
                                      <a:ea typeface="Avenir Roman" charset="0"/>
                                      <a:cs typeface="Avenir Roman" charset="0"/>
                                    </a:rPr>
                                  </m:ctrlPr>
                                </m:accPr>
                                <m:e>
                                  <m:r>
                                    <m:rPr>
                                      <m:sty m:val="p"/>
                                    </m:rPr>
                                    <a:rPr lang="en-US" b="0" i="0">
                                      <a:latin typeface="Cambria Math" charset="0"/>
                                      <a:ea typeface="Avenir Roman" charset="0"/>
                                      <a:cs typeface="Avenir Roman" charset="0"/>
                                    </a:rPr>
                                    <m:t>T</m:t>
                                  </m:r>
                                </m:e>
                              </m:acc>
                              <m:r>
                                <m:rPr>
                                  <m:sty m:val="p"/>
                                </m:rPr>
                                <a:rPr lang="en-US" b="0" i="0">
                                  <a:latin typeface="Cambria Math" charset="0"/>
                                  <a:ea typeface="Avenir Roman" charset="0"/>
                                  <a:cs typeface="Avenir Roman" charset="0"/>
                                </a:rPr>
                                <m:t>dz</m:t>
                              </m:r>
                            </m:e>
                          </m:nary>
                        </m:e>
                      </m:d>
                      <m:r>
                        <a:rPr lang="en-US" b="0" i="0">
                          <a:latin typeface="Cambria Math" charset="0"/>
                          <a:ea typeface="Avenir Roman" charset="0"/>
                          <a:cs typeface="Avenir Roman" charset="0"/>
                        </a:rPr>
                        <m:t>+</m:t>
                      </m:r>
                      <m:d>
                        <m:dPr>
                          <m:ctrlPr>
                            <a:rPr lang="mr-IN" i="1">
                              <a:latin typeface="Cambria Math" charset="0"/>
                              <a:ea typeface="Avenir Roman" charset="0"/>
                              <a:cs typeface="Avenir Roman" charset="0"/>
                            </a:rPr>
                          </m:ctrlPr>
                        </m:dPr>
                        <m:e>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T</m:t>
                              </m:r>
                            </m:e>
                            <m:sub>
                              <m:r>
                                <m:rPr>
                                  <m:sty m:val="p"/>
                                </m:rPr>
                                <a:rPr lang="en-US" b="0" i="0">
                                  <a:latin typeface="Cambria Math" charset="0"/>
                                  <a:ea typeface="Avenir Roman" charset="0"/>
                                  <a:cs typeface="Avenir Roman" charset="0"/>
                                </a:rPr>
                                <m:t>a</m:t>
                              </m:r>
                            </m:sub>
                          </m:sSub>
                          <m:r>
                            <a:rPr lang="en-US" b="0" i="0">
                              <a:latin typeface="Cambria Math" charset="0"/>
                              <a:ea typeface="Avenir Roman" charset="0"/>
                              <a:cs typeface="Avenir Roman" charset="0"/>
                            </a:rPr>
                            <m:t>−</m:t>
                          </m:r>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T</m:t>
                              </m:r>
                            </m:e>
                            <m:sub>
                              <m: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sub>
                          </m:sSub>
                        </m:e>
                      </m:d>
                      <m:r>
                        <a:rPr lang="en-US" b="0" i="0">
                          <a:latin typeface="Cambria Math" charset="0"/>
                          <a:ea typeface="Avenir Roman" charset="0"/>
                          <a:cs typeface="Avenir Roman" charset="0"/>
                        </a:rPr>
                        <m:t> </m:t>
                      </m:r>
                      <m:r>
                        <a:rPr lang="mr-IN" b="0" i="0">
                          <a:latin typeface="Cambria Math" charset="0"/>
                          <a:ea typeface="Avenir Roman" charset="0"/>
                          <a:cs typeface="Avenir Roman" charset="0"/>
                        </a:rPr>
                        <m:t>×</m:t>
                      </m:r>
                      <m:r>
                        <a:rPr lang="en-US" b="0" i="0">
                          <a:latin typeface="Cambria Math" charset="0"/>
                          <a:ea typeface="Avenir Roman" charset="0"/>
                          <a:cs typeface="Avenir Roman" charset="0"/>
                        </a:rPr>
                        <m:t> </m:t>
                      </m:r>
                      <m:d>
                        <m:dPr>
                          <m:ctrlPr>
                            <a:rPr lang="mr-IN" i="1">
                              <a:latin typeface="Cambria Math" charset="0"/>
                              <a:ea typeface="Avenir Roman" charset="0"/>
                              <a:cs typeface="Avenir Roman" charset="0"/>
                            </a:rPr>
                          </m:ctrlPr>
                        </m:dPr>
                        <m:e>
                          <m:f>
                            <m:fPr>
                              <m:ctrlPr>
                                <a:rPr lang="mr-IN" i="1">
                                  <a:latin typeface="Cambria Math" charset="0"/>
                                  <a:ea typeface="Avenir Roman" charset="0"/>
                                  <a:cs typeface="Avenir Roman" charset="0"/>
                                </a:rPr>
                              </m:ctrlPr>
                            </m:fPr>
                            <m:num>
                              <m:r>
                                <a:rPr lang="mr-IN"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num>
                            <m:den>
                              <m:r>
                                <a:rPr lang="mr-IN"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t</m:t>
                              </m:r>
                            </m:den>
                          </m:f>
                          <m:r>
                            <a:rPr lang="en-US" b="0" i="0">
                              <a:latin typeface="Cambria Math" charset="0"/>
                              <a:ea typeface="Avenir Roman" charset="0"/>
                              <a:cs typeface="Avenir Roman" charset="0"/>
                            </a:rPr>
                            <m:t>+</m:t>
                          </m:r>
                          <m:sSub>
                            <m:sSubPr>
                              <m:ctrlPr>
                                <a:rPr lang="en-US" i="1">
                                  <a:latin typeface="Cambria Math" charset="0"/>
                                  <a:ea typeface="Avenir Roman" charset="0"/>
                                  <a:cs typeface="Avenir Roman" charset="0"/>
                                </a:rPr>
                              </m:ctrlPr>
                            </m:sSubPr>
                            <m:e>
                              <m:r>
                                <a:rPr lang="en-US" b="1" i="0">
                                  <a:latin typeface="Cambria Math" charset="0"/>
                                  <a:ea typeface="Avenir Roman" charset="0"/>
                                  <a:cs typeface="Avenir Roman" charset="0"/>
                                </a:rPr>
                                <m:t>𝐯</m:t>
                              </m:r>
                            </m:e>
                            <m:sub>
                              <m: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sub>
                          </m:sSub>
                          <m:r>
                            <a:rPr lang="en-US" b="0" i="0">
                              <a:latin typeface="Cambria Math" charset="0"/>
                              <a:ea typeface="Avenir Roman" charset="0"/>
                              <a:cs typeface="Avenir Roman" charset="0"/>
                            </a:rPr>
                            <m:t>∙</m:t>
                          </m:r>
                          <m: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r>
                            <a:rPr lang="en-US" b="0" i="0">
                              <a:latin typeface="Cambria Math" charset="0"/>
                              <a:ea typeface="Avenir Roman" charset="0"/>
                              <a:cs typeface="Avenir Roman" charset="0"/>
                            </a:rPr>
                            <m:t>+</m:t>
                          </m:r>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w</m:t>
                              </m:r>
                            </m:e>
                            <m:sub>
                              <m:r>
                                <a:rPr lang="en-US" b="0" i="0">
                                  <a:latin typeface="Cambria Math" charset="0"/>
                                  <a:ea typeface="Avenir Roman" charset="0"/>
                                  <a:cs typeface="Avenir Roman" charset="0"/>
                                </a:rPr>
                                <m:t>−</m:t>
                              </m:r>
                              <m:r>
                                <m:rPr>
                                  <m:sty m:val="p"/>
                                </m:rPr>
                                <a:rPr lang="en-US" b="0" i="0">
                                  <a:latin typeface="Cambria Math" charset="0"/>
                                  <a:ea typeface="Avenir Roman" charset="0"/>
                                  <a:cs typeface="Avenir Roman" charset="0"/>
                                </a:rPr>
                                <m:t>h</m:t>
                              </m:r>
                            </m:sub>
                          </m:sSub>
                        </m:e>
                      </m:d>
                      <m:r>
                        <a:rPr lang="en-US" b="0" i="0" smtClean="0">
                          <a:latin typeface="Cambria Math" charset="0"/>
                          <a:ea typeface="Avenir Roman" charset="0"/>
                          <a:cs typeface="Avenir Roman" charset="0"/>
                        </a:rPr>
                        <m:t> </m:t>
                      </m:r>
                      <m:r>
                        <a:rPr lang="en-US" b="0" i="0" smtClean="0">
                          <a:solidFill>
                            <a:schemeClr val="tx1"/>
                          </a:solidFill>
                          <a:latin typeface="Cambria Math" charset="0"/>
                          <a:ea typeface="Avenir Roman" charset="0"/>
                          <a:cs typeface="Avenir Roman" charset="0"/>
                        </a:rPr>
                        <m:t>=  </m:t>
                      </m:r>
                      <m:f>
                        <m:fPr>
                          <m:ctrlPr>
                            <a:rPr lang="mr-IN" i="1" smtClean="0">
                              <a:solidFill>
                                <a:schemeClr val="tx1"/>
                              </a:solidFill>
                              <a:latin typeface="Cambria Math" charset="0"/>
                              <a:ea typeface="Avenir Roman" charset="0"/>
                              <a:cs typeface="Avenir Roman" charset="0"/>
                            </a:rPr>
                          </m:ctrlPr>
                        </m:fPr>
                        <m:num>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Q</m:t>
                              </m:r>
                            </m:e>
                            <m:sub>
                              <m:r>
                                <m:rPr>
                                  <m:sty m:val="p"/>
                                </m:rPr>
                                <a:rPr lang="en-US" b="0" i="0" smtClean="0">
                                  <a:latin typeface="Cambria Math" charset="0"/>
                                  <a:ea typeface="Avenir Roman" charset="0"/>
                                  <a:cs typeface="Avenir Roman" charset="0"/>
                                </a:rPr>
                                <m:t>net</m:t>
                              </m:r>
                            </m:sub>
                          </m:sSub>
                        </m:num>
                        <m:den>
                          <m:r>
                            <m:rPr>
                              <m:sty m:val="p"/>
                            </m:rPr>
                            <a:rPr lang="en-US" b="0" i="0">
                              <a:latin typeface="Cambria Math" charset="0"/>
                              <a:ea typeface="Avenir Roman" charset="0"/>
                              <a:cs typeface="Avenir Roman" charset="0"/>
                            </a:rPr>
                            <m:t>ρ</m:t>
                          </m:r>
                          <m:sSub>
                            <m:sSubPr>
                              <m:ctrlPr>
                                <a:rPr lang="en-US" i="1">
                                  <a:latin typeface="Cambria Math" charset="0"/>
                                  <a:ea typeface="Avenir Roman" charset="0"/>
                                  <a:cs typeface="Avenir Roman" charset="0"/>
                                </a:rPr>
                              </m:ctrlPr>
                            </m:sSubPr>
                            <m:e>
                              <m:r>
                                <m:rPr>
                                  <m:sty m:val="p"/>
                                </m:rPr>
                                <a:rPr lang="en-US" b="0" i="0">
                                  <a:latin typeface="Cambria Math" charset="0"/>
                                  <a:ea typeface="Avenir Roman" charset="0"/>
                                  <a:cs typeface="Avenir Roman" charset="0"/>
                                </a:rPr>
                                <m:t>c</m:t>
                              </m:r>
                            </m:e>
                            <m:sub>
                              <m:r>
                                <m:rPr>
                                  <m:sty m:val="p"/>
                                </m:rPr>
                                <a:rPr lang="en-US" b="0" i="0">
                                  <a:latin typeface="Cambria Math" charset="0"/>
                                  <a:ea typeface="Avenir Roman" charset="0"/>
                                  <a:cs typeface="Avenir Roman" charset="0"/>
                                </a:rPr>
                                <m:t>p</m:t>
                              </m:r>
                            </m:sub>
                          </m:sSub>
                        </m:den>
                      </m:f>
                    </m:oMath>
                  </m:oMathPara>
                </a14:m>
                <a:endParaRPr lang="en-US" dirty="0">
                  <a:latin typeface="Avenir Roman" charset="0"/>
                  <a:ea typeface="Avenir Roman" charset="0"/>
                  <a:cs typeface="Avenir Roman" charset="0"/>
                </a:endParaRPr>
              </a:p>
            </p:txBody>
          </p:sp>
        </mc:Choice>
        <mc:Fallback xmlns="">
          <p:sp>
            <p:nvSpPr>
              <p:cNvPr id="11" name="Rectangle 10">
                <a:extLst>
                  <a:ext uri="{FF2B5EF4-FFF2-40B4-BE49-F238E27FC236}">
                    <a16:creationId xmlns="" xmlns:a16="http://schemas.microsoft.com/office/drawing/2014/main" xmlns:a14="http://schemas.microsoft.com/office/drawing/2010/main" id="{364141DE-17D4-B240-8C91-A6BAF4C988DC}"/>
                  </a:ext>
                </a:extLst>
              </p:cNvPr>
              <p:cNvSpPr>
                <a:spLocks noRot="1" noChangeAspect="1" noMove="1" noResize="1" noEditPoints="1" noAdjustHandles="1" noChangeArrowheads="1" noChangeShapeType="1" noTextEdit="1"/>
              </p:cNvSpPr>
              <p:nvPr/>
            </p:nvSpPr>
            <p:spPr>
              <a:xfrm>
                <a:off x="0" y="909159"/>
                <a:ext cx="12192000" cy="738920"/>
              </a:xfrm>
              <a:prstGeom prst="rect">
                <a:avLst/>
              </a:prstGeom>
              <a:blipFill rotWithShape="0">
                <a:blip r:embed="rId4"/>
                <a:stretch>
                  <a:fillRect/>
                </a:stretch>
              </a:blipFill>
            </p:spPr>
            <p:txBody>
              <a:bodyPr/>
              <a:lstStyle/>
              <a:p>
                <a:r>
                  <a:rPr lang="en-US">
                    <a:noFill/>
                  </a:rPr>
                  <a:t> </a:t>
                </a:r>
              </a:p>
            </p:txBody>
          </p:sp>
        </mc:Fallback>
      </mc:AlternateContent>
      <p:sp>
        <p:nvSpPr>
          <p:cNvPr id="12" name="Rectangle 11"/>
          <p:cNvSpPr/>
          <p:nvPr/>
        </p:nvSpPr>
        <p:spPr>
          <a:xfrm>
            <a:off x="4219687" y="414121"/>
            <a:ext cx="4211529" cy="430887"/>
          </a:xfrm>
          <a:prstGeom prst="rect">
            <a:avLst/>
          </a:prstGeom>
        </p:spPr>
        <p:txBody>
          <a:bodyPr wrap="square">
            <a:spAutoFit/>
          </a:bodyPr>
          <a:lstStyle/>
          <a:p>
            <a:pPr algn="ctr"/>
            <a:r>
              <a:rPr lang="en-US" sz="2200"/>
              <a:t>Mixed Layer Heat </a:t>
            </a:r>
            <a:r>
              <a:rPr lang="en-US" sz="2200" dirty="0"/>
              <a:t>Balance</a:t>
            </a:r>
          </a:p>
        </p:txBody>
      </p:sp>
      <p:sp>
        <p:nvSpPr>
          <p:cNvPr id="6" name="TextBox 5"/>
          <p:cNvSpPr txBox="1"/>
          <p:nvPr/>
        </p:nvSpPr>
        <p:spPr>
          <a:xfrm>
            <a:off x="9321800" y="1648079"/>
            <a:ext cx="1662378" cy="276999"/>
          </a:xfrm>
          <a:prstGeom prst="rect">
            <a:avLst/>
          </a:prstGeom>
          <a:noFill/>
        </p:spPr>
        <p:txBody>
          <a:bodyPr wrap="none" rtlCol="0">
            <a:spAutoFit/>
          </a:bodyPr>
          <a:lstStyle/>
          <a:p>
            <a:r>
              <a:rPr lang="en-US" sz="1200" dirty="0" err="1">
                <a:solidFill>
                  <a:schemeClr val="tx1">
                    <a:lumMod val="50000"/>
                    <a:lumOff val="50000"/>
                  </a:schemeClr>
                </a:solidFill>
                <a:latin typeface="+mj-lt"/>
              </a:rPr>
              <a:t>Moisan</a:t>
            </a:r>
            <a:r>
              <a:rPr lang="en-US" sz="1200" dirty="0">
                <a:solidFill>
                  <a:schemeClr val="tx1">
                    <a:lumMod val="50000"/>
                    <a:lumOff val="50000"/>
                  </a:schemeClr>
                </a:solidFill>
                <a:latin typeface="+mj-lt"/>
              </a:rPr>
              <a:t> and </a:t>
            </a:r>
            <a:r>
              <a:rPr lang="en-US" sz="1200" dirty="0" err="1">
                <a:solidFill>
                  <a:schemeClr val="tx1">
                    <a:lumMod val="50000"/>
                    <a:lumOff val="50000"/>
                  </a:schemeClr>
                </a:solidFill>
                <a:latin typeface="+mj-lt"/>
              </a:rPr>
              <a:t>Niiler</a:t>
            </a:r>
            <a:r>
              <a:rPr lang="en-US" sz="1200" dirty="0">
                <a:solidFill>
                  <a:schemeClr val="tx1">
                    <a:lumMod val="50000"/>
                    <a:lumOff val="50000"/>
                  </a:schemeClr>
                </a:solidFill>
                <a:latin typeface="+mj-lt"/>
              </a:rPr>
              <a:t>, 1998</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7767" y="405473"/>
            <a:ext cx="694640" cy="694640"/>
          </a:xfrm>
          <a:prstGeom prst="rect">
            <a:avLst/>
          </a:prstGeom>
        </p:spPr>
      </p:pic>
    </p:spTree>
    <p:extLst>
      <p:ext uri="{BB962C8B-B14F-4D97-AF65-F5344CB8AC3E}">
        <p14:creationId xmlns:p14="http://schemas.microsoft.com/office/powerpoint/2010/main" val="1365731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F5DA773-52F0-4B47-B970-4D1B3C006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 y="1683841"/>
            <a:ext cx="12200896" cy="5174159"/>
          </a:xfrm>
          <a:prstGeom prst="rect">
            <a:avLst/>
          </a:prstGeom>
        </p:spPr>
      </p:pic>
      <p:sp>
        <p:nvSpPr>
          <p:cNvPr id="3" name="Curved Right Arrow 2">
            <a:extLst>
              <a:ext uri="{FF2B5EF4-FFF2-40B4-BE49-F238E27FC236}">
                <a16:creationId xmlns:a16="http://schemas.microsoft.com/office/drawing/2014/main" xmlns="" id="{6DFC4C73-A77F-B242-A984-C368A7D8B884}"/>
              </a:ext>
            </a:extLst>
          </p:cNvPr>
          <p:cNvSpPr/>
          <p:nvPr/>
        </p:nvSpPr>
        <p:spPr>
          <a:xfrm>
            <a:off x="4248374" y="5682943"/>
            <a:ext cx="301215" cy="512064"/>
          </a:xfrm>
          <a:prstGeom prst="curved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urved Right Arrow 3">
            <a:extLst>
              <a:ext uri="{FF2B5EF4-FFF2-40B4-BE49-F238E27FC236}">
                <a16:creationId xmlns:a16="http://schemas.microsoft.com/office/drawing/2014/main" xmlns="" id="{68735B22-3EFD-D745-A574-2C9277D1A733}"/>
              </a:ext>
            </a:extLst>
          </p:cNvPr>
          <p:cNvSpPr/>
          <p:nvPr/>
        </p:nvSpPr>
        <p:spPr>
          <a:xfrm flipH="1" flipV="1">
            <a:off x="4777293" y="5672184"/>
            <a:ext cx="299420" cy="501000"/>
          </a:xfrm>
          <a:prstGeom prst="curved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xmlns="" id="{940393D4-8209-644C-B2AB-4C0C9367C5AA}"/>
              </a:ext>
            </a:extLst>
          </p:cNvPr>
          <p:cNvSpPr txBox="1"/>
          <p:nvPr/>
        </p:nvSpPr>
        <p:spPr>
          <a:xfrm>
            <a:off x="4097767" y="6145001"/>
            <a:ext cx="1111907" cy="307777"/>
          </a:xfrm>
          <a:prstGeom prst="rect">
            <a:avLst/>
          </a:prstGeom>
          <a:noFill/>
        </p:spPr>
        <p:txBody>
          <a:bodyPr wrap="none" rtlCol="0">
            <a:spAutoFit/>
          </a:bodyPr>
          <a:lstStyle/>
          <a:p>
            <a:r>
              <a:rPr lang="en-US" sz="1400" b="1" dirty="0"/>
              <a:t>Entrainment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364141DE-17D4-B240-8C91-A6BAF4C988DC}"/>
                  </a:ext>
                </a:extLst>
              </p:cNvPr>
              <p:cNvSpPr/>
              <p:nvPr/>
            </p:nvSpPr>
            <p:spPr>
              <a:xfrm>
                <a:off x="4777293" y="309595"/>
                <a:ext cx="5524500" cy="430887"/>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r>
                        <m:rPr>
                          <m:sty m:val="p"/>
                        </m:rPr>
                        <a:rPr lang="en-US" sz="2200" i="0" smtClean="0">
                          <a:solidFill>
                            <a:schemeClr val="tx1"/>
                          </a:solidFill>
                          <a:latin typeface="Cambria Math" panose="02040503050406030204" pitchFamily="18" charset="0"/>
                          <a:ea typeface="Avenir Roman" charset="0"/>
                          <a:cs typeface="Avenir Roman" charset="0"/>
                        </a:rPr>
                        <m:t>S</m:t>
                      </m:r>
                      <m:r>
                        <m:rPr>
                          <m:sty m:val="p"/>
                        </m:rPr>
                        <a:rPr lang="en-US" sz="2200" b="0" i="0" smtClean="0">
                          <a:solidFill>
                            <a:schemeClr val="tx1"/>
                          </a:solidFill>
                          <a:latin typeface="Cambria Math" panose="02040503050406030204" pitchFamily="18" charset="0"/>
                          <a:ea typeface="Avenir Roman" charset="0"/>
                          <a:cs typeface="Avenir Roman" charset="0"/>
                        </a:rPr>
                        <m:t>ST</m:t>
                      </m:r>
                      <m:r>
                        <a:rPr lang="en-US" sz="2200" b="0" i="0">
                          <a:latin typeface="Cambria Math" charset="0"/>
                          <a:ea typeface="Avenir Roman" charset="0"/>
                          <a:cs typeface="Avenir Roman" charset="0"/>
                        </a:rPr>
                        <m:t> </m:t>
                      </m:r>
                      <m:r>
                        <a:rPr lang="en-US" sz="2200" b="0" i="1" smtClean="0">
                          <a:solidFill>
                            <a:schemeClr val="tx1"/>
                          </a:solidFill>
                          <a:latin typeface="Cambria Math" charset="0"/>
                          <a:ea typeface="Cambria Math" charset="0"/>
                          <a:cs typeface="Cambria Math" charset="0"/>
                        </a:rPr>
                        <m:t>≅</m:t>
                      </m:r>
                      <m:sSub>
                        <m:sSubPr>
                          <m:ctrlPr>
                            <a:rPr lang="en-US" sz="2200" i="1" smtClean="0">
                              <a:solidFill>
                                <a:srgbClr val="7030A0"/>
                              </a:solidFill>
                              <a:latin typeface="Cambria Math" charset="0"/>
                              <a:ea typeface="Avenir Roman" charset="0"/>
                              <a:cs typeface="Avenir Roman" charset="0"/>
                            </a:rPr>
                          </m:ctrlPr>
                        </m:sSubPr>
                        <m:e>
                          <m:r>
                            <a:rPr lang="en-US" sz="2200" i="1">
                              <a:solidFill>
                                <a:srgbClr val="7030A0"/>
                              </a:solidFill>
                              <a:latin typeface="Cambria Math" charset="0"/>
                              <a:ea typeface="Avenir Roman" charset="0"/>
                              <a:cs typeface="Avenir Roman" charset="0"/>
                            </a:rPr>
                            <m:t>𝑄</m:t>
                          </m:r>
                        </m:e>
                        <m:sub>
                          <m:r>
                            <a:rPr lang="en-US" sz="2200" i="1">
                              <a:solidFill>
                                <a:srgbClr val="7030A0"/>
                              </a:solidFill>
                              <a:latin typeface="Cambria Math" panose="02040503050406030204" pitchFamily="18" charset="0"/>
                              <a:ea typeface="Avenir Roman" charset="0"/>
                              <a:cs typeface="Avenir Roman" charset="0"/>
                            </a:rPr>
                            <m:t>𝑠𝑤</m:t>
                          </m:r>
                        </m:sub>
                      </m:sSub>
                      <m:r>
                        <a:rPr lang="en-US" sz="2200" i="1">
                          <a:latin typeface="Cambria Math" charset="0"/>
                          <a:ea typeface="Avenir Roman" charset="0"/>
                          <a:cs typeface="Avenir Roman" charset="0"/>
                        </a:rPr>
                        <m:t>+</m:t>
                      </m:r>
                      <m:sSub>
                        <m:sSubPr>
                          <m:ctrlPr>
                            <a:rPr lang="en-US" sz="2200" i="1" smtClean="0">
                              <a:solidFill>
                                <a:srgbClr val="7030A0"/>
                              </a:solidFill>
                              <a:latin typeface="Cambria Math" charset="0"/>
                              <a:ea typeface="Avenir Roman" charset="0"/>
                              <a:cs typeface="Avenir Roman" charset="0"/>
                            </a:rPr>
                          </m:ctrlPr>
                        </m:sSubPr>
                        <m:e>
                          <m:r>
                            <a:rPr lang="en-US" sz="2200" i="1">
                              <a:solidFill>
                                <a:srgbClr val="7030A0"/>
                              </a:solidFill>
                              <a:latin typeface="Cambria Math" charset="0"/>
                              <a:ea typeface="Avenir Roman" charset="0"/>
                              <a:cs typeface="Avenir Roman" charset="0"/>
                            </a:rPr>
                            <m:t>𝑄</m:t>
                          </m:r>
                        </m:e>
                        <m:sub>
                          <m:r>
                            <a:rPr lang="en-US" sz="2200" i="1">
                              <a:solidFill>
                                <a:srgbClr val="7030A0"/>
                              </a:solidFill>
                              <a:latin typeface="Cambria Math" panose="02040503050406030204" pitchFamily="18" charset="0"/>
                              <a:ea typeface="Avenir Roman" charset="0"/>
                              <a:cs typeface="Avenir Roman" charset="0"/>
                            </a:rPr>
                            <m:t>𝑙𝑤</m:t>
                          </m:r>
                        </m:sub>
                      </m:sSub>
                      <m:r>
                        <a:rPr lang="en-US" sz="2200" i="1">
                          <a:latin typeface="Cambria Math" charset="0"/>
                          <a:ea typeface="Avenir Roman" charset="0"/>
                          <a:cs typeface="Avenir Roman" charset="0"/>
                        </a:rPr>
                        <m:t>+</m:t>
                      </m:r>
                      <m:sSub>
                        <m:sSubPr>
                          <m:ctrlPr>
                            <a:rPr lang="en-US" sz="2200" i="1" smtClean="0">
                              <a:solidFill>
                                <a:srgbClr val="7030A0"/>
                              </a:solidFill>
                              <a:latin typeface="Cambria Math" charset="0"/>
                              <a:ea typeface="Avenir Roman" charset="0"/>
                              <a:cs typeface="Avenir Roman" charset="0"/>
                            </a:rPr>
                          </m:ctrlPr>
                        </m:sSubPr>
                        <m:e>
                          <m:r>
                            <a:rPr lang="en-US" sz="2200" i="1">
                              <a:solidFill>
                                <a:srgbClr val="7030A0"/>
                              </a:solidFill>
                              <a:latin typeface="Cambria Math" charset="0"/>
                              <a:ea typeface="Avenir Roman" charset="0"/>
                              <a:cs typeface="Avenir Roman" charset="0"/>
                            </a:rPr>
                            <m:t>𝑄</m:t>
                          </m:r>
                        </m:e>
                        <m:sub>
                          <m:r>
                            <a:rPr lang="en-US" sz="2200" i="1">
                              <a:solidFill>
                                <a:srgbClr val="7030A0"/>
                              </a:solidFill>
                              <a:latin typeface="Cambria Math" charset="0"/>
                              <a:ea typeface="Avenir Roman" charset="0"/>
                              <a:cs typeface="Avenir Roman" charset="0"/>
                            </a:rPr>
                            <m:t>𝑠</m:t>
                          </m:r>
                        </m:sub>
                      </m:sSub>
                      <m:r>
                        <a:rPr lang="en-US" sz="2200" i="1">
                          <a:latin typeface="Cambria Math" charset="0"/>
                          <a:ea typeface="Avenir Roman" charset="0"/>
                          <a:cs typeface="Avenir Roman" charset="0"/>
                        </a:rPr>
                        <m:t>+</m:t>
                      </m:r>
                      <m:sSub>
                        <m:sSubPr>
                          <m:ctrlPr>
                            <a:rPr lang="en-US" sz="2200" i="1" smtClean="0">
                              <a:solidFill>
                                <a:srgbClr val="7030A0"/>
                              </a:solidFill>
                              <a:latin typeface="Cambria Math" charset="0"/>
                              <a:ea typeface="Avenir Roman" charset="0"/>
                              <a:cs typeface="Avenir Roman" charset="0"/>
                            </a:rPr>
                          </m:ctrlPr>
                        </m:sSubPr>
                        <m:e>
                          <m:r>
                            <a:rPr lang="en-US" sz="2200" i="1">
                              <a:solidFill>
                                <a:srgbClr val="7030A0"/>
                              </a:solidFill>
                              <a:latin typeface="Cambria Math" charset="0"/>
                              <a:ea typeface="Avenir Roman" charset="0"/>
                              <a:cs typeface="Avenir Roman" charset="0"/>
                            </a:rPr>
                            <m:t>𝑄</m:t>
                          </m:r>
                        </m:e>
                        <m:sub>
                          <m:r>
                            <a:rPr lang="en-US" sz="2200" i="1">
                              <a:solidFill>
                                <a:srgbClr val="7030A0"/>
                              </a:solidFill>
                              <a:latin typeface="Cambria Math" charset="0"/>
                              <a:ea typeface="Avenir Roman" charset="0"/>
                              <a:cs typeface="Avenir Roman" charset="0"/>
                            </a:rPr>
                            <m:t>𝑙</m:t>
                          </m:r>
                        </m:sub>
                      </m:sSub>
                      <m:r>
                        <a:rPr lang="en-US" sz="2200">
                          <a:latin typeface="Cambria Math" charset="0"/>
                          <a:ea typeface="Avenir Roman" charset="0"/>
                          <a:cs typeface="Avenir Roman" charset="0"/>
                        </a:rPr>
                        <m:t>+ </m:t>
                      </m:r>
                      <m:r>
                        <m:rPr>
                          <m:sty m:val="p"/>
                        </m:rPr>
                        <a:rPr lang="it-IT" sz="2200">
                          <a:latin typeface="Cambria Math" charset="0"/>
                          <a:ea typeface="Avenir Roman" charset="0"/>
                          <a:cs typeface="Avenir Roman" charset="0"/>
                        </a:rPr>
                        <m:t>ε</m:t>
                      </m:r>
                    </m:oMath>
                  </m:oMathPara>
                </a14:m>
                <a:endParaRPr lang="en-US" sz="2200" dirty="0">
                  <a:latin typeface="Avenir Roman" charset="0"/>
                  <a:ea typeface="Avenir Roman" charset="0"/>
                  <a:cs typeface="Avenir Roman" charset="0"/>
                </a:endParaRPr>
              </a:p>
            </p:txBody>
          </p:sp>
        </mc:Choice>
        <mc:Fallback xmlns="">
          <p:sp>
            <p:nvSpPr>
              <p:cNvPr id="6" name="Rectangle 5">
                <a:extLst>
                  <a:ext uri="{FF2B5EF4-FFF2-40B4-BE49-F238E27FC236}">
                    <a16:creationId xmlns="" xmlns:a16="http://schemas.microsoft.com/office/drawing/2014/main" xmlns:a14="http://schemas.microsoft.com/office/drawing/2010/main" id="{364141DE-17D4-B240-8C91-A6BAF4C988DC}"/>
                  </a:ext>
                </a:extLst>
              </p:cNvPr>
              <p:cNvSpPr>
                <a:spLocks noRot="1" noChangeAspect="1" noMove="1" noResize="1" noEditPoints="1" noAdjustHandles="1" noChangeArrowheads="1" noChangeShapeType="1" noTextEdit="1"/>
              </p:cNvSpPr>
              <p:nvPr/>
            </p:nvSpPr>
            <p:spPr>
              <a:xfrm>
                <a:off x="4777293" y="309595"/>
                <a:ext cx="5524500" cy="430887"/>
              </a:xfrm>
              <a:prstGeom prst="rect">
                <a:avLst/>
              </a:prstGeom>
              <a:blipFill rotWithShape="0">
                <a:blip r:embed="rId4"/>
                <a:stretch>
                  <a:fillRect t="-105714" b="-12714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xmlns="" id="{B1A02455-5473-7D49-A73B-574731A8DAF4}"/>
              </a:ext>
            </a:extLst>
          </p:cNvPr>
          <p:cNvSpPr txBox="1"/>
          <p:nvPr/>
        </p:nvSpPr>
        <p:spPr>
          <a:xfrm>
            <a:off x="6218015" y="811447"/>
            <a:ext cx="1340945" cy="738664"/>
          </a:xfrm>
          <a:prstGeom prst="rect">
            <a:avLst/>
          </a:prstGeom>
          <a:noFill/>
        </p:spPr>
        <p:txBody>
          <a:bodyPr wrap="none" rtlCol="0">
            <a:spAutoFit/>
          </a:bodyPr>
          <a:lstStyle/>
          <a:p>
            <a:pPr algn="ctr"/>
            <a:r>
              <a:rPr lang="en-US" sz="1400" dirty="0">
                <a:latin typeface="Calibri Light" charset="0"/>
                <a:ea typeface="Calibri Light" charset="0"/>
                <a:cs typeface="Calibri Light" charset="0"/>
              </a:rPr>
              <a:t>Wind speed</a:t>
            </a:r>
          </a:p>
          <a:p>
            <a:pPr algn="ctr"/>
            <a:r>
              <a:rPr lang="en-US" sz="1400" dirty="0">
                <a:latin typeface="Calibri Light" charset="0"/>
                <a:ea typeface="Calibri Light" charset="0"/>
                <a:cs typeface="Calibri Light" charset="0"/>
              </a:rPr>
              <a:t>Air humidity</a:t>
            </a:r>
          </a:p>
          <a:p>
            <a:pPr algn="ctr"/>
            <a:r>
              <a:rPr lang="en-US" sz="1400" dirty="0">
                <a:latin typeface="Calibri Light" charset="0"/>
                <a:ea typeface="Calibri Light" charset="0"/>
                <a:cs typeface="Calibri Light" charset="0"/>
              </a:rPr>
              <a:t>Air temperature</a:t>
            </a:r>
          </a:p>
        </p:txBody>
      </p:sp>
      <p:sp>
        <p:nvSpPr>
          <p:cNvPr id="8" name="TextBox 7"/>
          <p:cNvSpPr txBox="1"/>
          <p:nvPr/>
        </p:nvSpPr>
        <p:spPr>
          <a:xfrm>
            <a:off x="5950569" y="650219"/>
            <a:ext cx="1875835" cy="1015663"/>
          </a:xfrm>
          <a:prstGeom prst="rect">
            <a:avLst/>
          </a:prstGeom>
          <a:noFill/>
        </p:spPr>
        <p:txBody>
          <a:bodyPr wrap="none" rtlCol="0">
            <a:spAutoFit/>
          </a:bodyPr>
          <a:lstStyle/>
          <a:p>
            <a:r>
              <a:rPr lang="en-US" sz="6000" dirty="0"/>
              <a:t>(       )</a:t>
            </a:r>
          </a:p>
        </p:txBody>
      </p:sp>
      <p:sp>
        <p:nvSpPr>
          <p:cNvPr id="9" name="Rectangle 8"/>
          <p:cNvSpPr/>
          <p:nvPr/>
        </p:nvSpPr>
        <p:spPr>
          <a:xfrm>
            <a:off x="574113" y="355761"/>
            <a:ext cx="4536367" cy="769441"/>
          </a:xfrm>
          <a:prstGeom prst="rect">
            <a:avLst/>
          </a:prstGeom>
        </p:spPr>
        <p:txBody>
          <a:bodyPr wrap="square">
            <a:spAutoFit/>
          </a:bodyPr>
          <a:lstStyle/>
          <a:p>
            <a:r>
              <a:rPr lang="en-US" sz="2200" dirty="0"/>
              <a:t>Simplest Model to Approximate </a:t>
            </a:r>
            <a:r>
              <a:rPr lang="en-US" sz="2200"/>
              <a:t>Changes in Sea </a:t>
            </a:r>
            <a:r>
              <a:rPr lang="en-US" sz="2200" dirty="0"/>
              <a:t>Surface Temperature</a:t>
            </a:r>
          </a:p>
        </p:txBody>
      </p:sp>
      <mc:AlternateContent xmlns:mc="http://schemas.openxmlformats.org/markup-compatibility/2006" xmlns:a14="http://schemas.microsoft.com/office/drawing/2010/main">
        <mc:Choice Requires="a14">
          <p:sp>
            <p:nvSpPr>
              <p:cNvPr id="10" name="Rectangle 9"/>
              <p:cNvSpPr/>
              <p:nvPr/>
            </p:nvSpPr>
            <p:spPr>
              <a:xfrm>
                <a:off x="5446542" y="957995"/>
                <a:ext cx="694421"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ea typeface="Avenir Roman" charset="0"/>
                          <a:cs typeface="Avenir Roman" charset="0"/>
                        </a:rPr>
                        <m:t>SST</m:t>
                      </m:r>
                    </m:oMath>
                  </m:oMathPara>
                </a14:m>
                <a:endParaRPr lang="en-US" sz="2200" dirty="0"/>
              </a:p>
            </p:txBody>
          </p:sp>
        </mc:Choice>
        <mc:Fallback xmlns="">
          <p:sp>
            <p:nvSpPr>
              <p:cNvPr id="10" name="Rectangle 9"/>
              <p:cNvSpPr>
                <a:spLocks noRot="1" noChangeAspect="1" noMove="1" noResize="1" noEditPoints="1" noAdjustHandles="1" noChangeArrowheads="1" noChangeShapeType="1" noTextEdit="1"/>
              </p:cNvSpPr>
              <p:nvPr/>
            </p:nvSpPr>
            <p:spPr>
              <a:xfrm>
                <a:off x="5446542" y="957995"/>
                <a:ext cx="694421" cy="430887"/>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4009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188" y="652583"/>
            <a:ext cx="5800725" cy="553390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5" y="909522"/>
            <a:ext cx="5643563" cy="2850982"/>
          </a:xfrm>
          <a:prstGeom prst="rect">
            <a:avLst/>
          </a:prstGeom>
        </p:spPr>
      </p:pic>
      <p:sp>
        <p:nvSpPr>
          <p:cNvPr id="7" name="TextBox 6"/>
          <p:cNvSpPr txBox="1"/>
          <p:nvPr/>
        </p:nvSpPr>
        <p:spPr>
          <a:xfrm>
            <a:off x="2703326" y="1883636"/>
            <a:ext cx="787395" cy="215444"/>
          </a:xfrm>
          <a:prstGeom prst="rect">
            <a:avLst/>
          </a:prstGeom>
          <a:noFill/>
        </p:spPr>
        <p:txBody>
          <a:bodyPr wrap="none" rtlCol="0">
            <a:spAutoFit/>
          </a:bodyPr>
          <a:lstStyle/>
          <a:p>
            <a:r>
              <a:rPr lang="en-US" sz="800" b="1" dirty="0" smtClean="0">
                <a:latin typeface="Avenir Book" charset="0"/>
                <a:ea typeface="Avenir Book" charset="0"/>
                <a:cs typeface="Avenir Book" charset="0"/>
              </a:rPr>
              <a:t>50ºN, 140ºW</a:t>
            </a:r>
            <a:endParaRPr lang="en-US" sz="800" b="1" dirty="0">
              <a:latin typeface="Avenir Book" charset="0"/>
              <a:ea typeface="Avenir Book" charset="0"/>
              <a:cs typeface="Avenir Book" charset="0"/>
            </a:endParaRPr>
          </a:p>
        </p:txBody>
      </p:sp>
      <p:sp>
        <p:nvSpPr>
          <p:cNvPr id="8" name="TextBox 7"/>
          <p:cNvSpPr txBox="1"/>
          <p:nvPr/>
        </p:nvSpPr>
        <p:spPr>
          <a:xfrm>
            <a:off x="1532417" y="2434856"/>
            <a:ext cx="787395" cy="215444"/>
          </a:xfrm>
          <a:prstGeom prst="rect">
            <a:avLst/>
          </a:prstGeom>
          <a:noFill/>
        </p:spPr>
        <p:txBody>
          <a:bodyPr wrap="none" rtlCol="0">
            <a:spAutoFit/>
          </a:bodyPr>
          <a:lstStyle/>
          <a:p>
            <a:r>
              <a:rPr lang="en-US" sz="800" b="1" dirty="0" smtClean="0">
                <a:latin typeface="Avenir Book" charset="0"/>
                <a:ea typeface="Avenir Book" charset="0"/>
                <a:cs typeface="Avenir Book" charset="0"/>
              </a:rPr>
              <a:t>40ºN, 160ºW</a:t>
            </a:r>
            <a:endParaRPr lang="en-US" sz="800" b="1" dirty="0">
              <a:latin typeface="Avenir Book" charset="0"/>
              <a:ea typeface="Avenir Book" charset="0"/>
              <a:cs typeface="Avenir Book" charset="0"/>
            </a:endParaRPr>
          </a:p>
        </p:txBody>
      </p:sp>
      <p:sp>
        <p:nvSpPr>
          <p:cNvPr id="9" name="TextBox 8"/>
          <p:cNvSpPr txBox="1"/>
          <p:nvPr/>
        </p:nvSpPr>
        <p:spPr>
          <a:xfrm>
            <a:off x="3775888" y="3051928"/>
            <a:ext cx="787395" cy="215444"/>
          </a:xfrm>
          <a:prstGeom prst="rect">
            <a:avLst/>
          </a:prstGeom>
          <a:noFill/>
        </p:spPr>
        <p:txBody>
          <a:bodyPr wrap="none" rtlCol="0">
            <a:spAutoFit/>
          </a:bodyPr>
          <a:lstStyle/>
          <a:p>
            <a:r>
              <a:rPr lang="en-US" sz="800" b="1" dirty="0" smtClean="0">
                <a:latin typeface="Avenir Book" charset="0"/>
                <a:ea typeface="Avenir Book" charset="0"/>
                <a:cs typeface="Avenir Book" charset="0"/>
              </a:rPr>
              <a:t>30ºN, 120ºW</a:t>
            </a:r>
            <a:endParaRPr lang="en-US" sz="800" b="1" dirty="0">
              <a:latin typeface="Avenir Book" charset="0"/>
              <a:ea typeface="Avenir Book" charset="0"/>
              <a:cs typeface="Avenir Book" charset="0"/>
            </a:endParaRPr>
          </a:p>
        </p:txBody>
      </p:sp>
      <p:sp>
        <p:nvSpPr>
          <p:cNvPr id="10" name="TextBox 9"/>
          <p:cNvSpPr txBox="1"/>
          <p:nvPr/>
        </p:nvSpPr>
        <p:spPr>
          <a:xfrm>
            <a:off x="2703325" y="3051928"/>
            <a:ext cx="787395" cy="215444"/>
          </a:xfrm>
          <a:prstGeom prst="rect">
            <a:avLst/>
          </a:prstGeom>
          <a:noFill/>
        </p:spPr>
        <p:txBody>
          <a:bodyPr wrap="none" rtlCol="0">
            <a:spAutoFit/>
          </a:bodyPr>
          <a:lstStyle/>
          <a:p>
            <a:r>
              <a:rPr lang="en-US" sz="800" b="1" dirty="0" smtClean="0">
                <a:latin typeface="Avenir Book" charset="0"/>
                <a:ea typeface="Avenir Book" charset="0"/>
                <a:cs typeface="Avenir Book" charset="0"/>
              </a:rPr>
              <a:t>30ºN, 140ºW</a:t>
            </a:r>
            <a:endParaRPr lang="en-US" sz="800" b="1" dirty="0">
              <a:latin typeface="Avenir Book" charset="0"/>
              <a:ea typeface="Avenir Book" charset="0"/>
              <a:cs typeface="Avenir Book" charset="0"/>
            </a:endParaRPr>
          </a:p>
        </p:txBody>
      </p:sp>
      <p:sp>
        <p:nvSpPr>
          <p:cNvPr id="11" name="TextBox 10"/>
          <p:cNvSpPr txBox="1"/>
          <p:nvPr/>
        </p:nvSpPr>
        <p:spPr>
          <a:xfrm>
            <a:off x="2127342" y="596387"/>
            <a:ext cx="2246128" cy="369332"/>
          </a:xfrm>
          <a:prstGeom prst="rect">
            <a:avLst/>
          </a:prstGeom>
          <a:noFill/>
        </p:spPr>
        <p:txBody>
          <a:bodyPr wrap="none" rtlCol="0">
            <a:spAutoFit/>
          </a:bodyPr>
          <a:lstStyle/>
          <a:p>
            <a:r>
              <a:rPr lang="en-US" smtClean="0">
                <a:latin typeface="Avenir Book" charset="0"/>
                <a:ea typeface="Avenir Book" charset="0"/>
                <a:cs typeface="Avenir Book" charset="0"/>
              </a:rPr>
              <a:t>North Pacific Ocean</a:t>
            </a:r>
            <a:endParaRPr lang="en-US">
              <a:latin typeface="Avenir Book" charset="0"/>
              <a:ea typeface="Avenir Book" charset="0"/>
              <a:cs typeface="Avenir Book" charset="0"/>
            </a:endParaRPr>
          </a:p>
        </p:txBody>
      </p:sp>
      <p:sp>
        <p:nvSpPr>
          <p:cNvPr id="12" name="TextBox 11"/>
          <p:cNvSpPr txBox="1"/>
          <p:nvPr/>
        </p:nvSpPr>
        <p:spPr>
          <a:xfrm>
            <a:off x="818707" y="4119437"/>
            <a:ext cx="5029200" cy="1938992"/>
          </a:xfrm>
          <a:prstGeom prst="rect">
            <a:avLst/>
          </a:prstGeom>
          <a:noFill/>
        </p:spPr>
        <p:txBody>
          <a:bodyPr wrap="square" rtlCol="0">
            <a:spAutoFit/>
          </a:bodyPr>
          <a:lstStyle/>
          <a:p>
            <a:r>
              <a:rPr lang="en-US" sz="1200" b="1" dirty="0" smtClean="0">
                <a:latin typeface="Avenir Book" charset="0"/>
                <a:ea typeface="Avenir Book" charset="0"/>
                <a:cs typeface="Avenir Book" charset="0"/>
              </a:rPr>
              <a:t>NOAA Optimum Interpolation Sea Surface Temperature </a:t>
            </a:r>
          </a:p>
          <a:p>
            <a:r>
              <a:rPr lang="en-US" sz="1200" dirty="0" smtClean="0">
                <a:latin typeface="Avenir Book" charset="0"/>
                <a:ea typeface="Avenir Book" charset="0"/>
                <a:cs typeface="Avenir Book" charset="0"/>
              </a:rPr>
              <a:t>Daily on a ¼º global grid from 1981 to present</a:t>
            </a:r>
            <a:endParaRPr lang="en-US" sz="1200" dirty="0">
              <a:latin typeface="Avenir Book" charset="0"/>
              <a:ea typeface="Avenir Book" charset="0"/>
              <a:cs typeface="Avenir Book" charset="0"/>
            </a:endParaRPr>
          </a:p>
          <a:p>
            <a:pPr marL="285750" indent="-285750">
              <a:buFont typeface="Arial" charset="0"/>
              <a:buChar char="•"/>
            </a:pPr>
            <a:r>
              <a:rPr lang="en-US" sz="1200" dirty="0" smtClean="0">
                <a:solidFill>
                  <a:schemeClr val="tx1">
                    <a:lumMod val="65000"/>
                    <a:lumOff val="35000"/>
                  </a:schemeClr>
                </a:solidFill>
                <a:latin typeface="Avenir Book" charset="0"/>
                <a:ea typeface="Avenir Book" charset="0"/>
                <a:cs typeface="Avenir Book" charset="0"/>
              </a:rPr>
              <a:t>sea surface temperature</a:t>
            </a:r>
          </a:p>
          <a:p>
            <a:pPr marL="285750" indent="-285750">
              <a:buFont typeface="Arial" charset="0"/>
              <a:buChar char="•"/>
            </a:pPr>
            <a:endParaRPr lang="en-US" sz="1200" dirty="0">
              <a:latin typeface="Avenir Book" charset="0"/>
              <a:ea typeface="Avenir Book" charset="0"/>
              <a:cs typeface="Avenir Book" charset="0"/>
            </a:endParaRPr>
          </a:p>
          <a:p>
            <a:r>
              <a:rPr lang="en-US" sz="1200" b="1" dirty="0" smtClean="0">
                <a:latin typeface="Avenir Book" charset="0"/>
                <a:ea typeface="Avenir Book" charset="0"/>
                <a:cs typeface="Avenir Book" charset="0"/>
              </a:rPr>
              <a:t>NOAA NCEP/NCAR Reanalysis</a:t>
            </a:r>
          </a:p>
          <a:p>
            <a:r>
              <a:rPr lang="en-US" sz="1200" dirty="0" smtClean="0">
                <a:latin typeface="Avenir Book" charset="0"/>
                <a:ea typeface="Avenir Book" charset="0"/>
                <a:cs typeface="Avenir Book" charset="0"/>
              </a:rPr>
              <a:t>Daily on a 2.5º global grid from 1948 to present</a:t>
            </a:r>
          </a:p>
          <a:p>
            <a:pPr marL="285750" indent="-285750">
              <a:buFont typeface="Arial" charset="0"/>
              <a:buChar char="•"/>
            </a:pPr>
            <a:r>
              <a:rPr lang="en-US" sz="1200" dirty="0" smtClean="0">
                <a:solidFill>
                  <a:schemeClr val="tx1">
                    <a:lumMod val="65000"/>
                    <a:lumOff val="35000"/>
                  </a:schemeClr>
                </a:solidFill>
                <a:latin typeface="Avenir Book" charset="0"/>
                <a:ea typeface="Avenir Book" charset="0"/>
                <a:cs typeface="Avenir Book" charset="0"/>
              </a:rPr>
              <a:t>surface air temperature</a:t>
            </a:r>
          </a:p>
          <a:p>
            <a:pPr marL="285750" indent="-285750">
              <a:buFont typeface="Arial" charset="0"/>
              <a:buChar char="•"/>
            </a:pPr>
            <a:r>
              <a:rPr lang="en-US" sz="1200" dirty="0">
                <a:solidFill>
                  <a:schemeClr val="tx1">
                    <a:lumMod val="65000"/>
                    <a:lumOff val="35000"/>
                  </a:schemeClr>
                </a:solidFill>
                <a:latin typeface="Avenir Book" charset="0"/>
                <a:ea typeface="Avenir Book" charset="0"/>
                <a:cs typeface="Avenir Book" charset="0"/>
              </a:rPr>
              <a:t>r</a:t>
            </a:r>
            <a:r>
              <a:rPr lang="en-US" sz="1200" dirty="0" smtClean="0">
                <a:solidFill>
                  <a:schemeClr val="tx1">
                    <a:lumMod val="65000"/>
                    <a:lumOff val="35000"/>
                  </a:schemeClr>
                </a:solidFill>
                <a:latin typeface="Avenir Book" charset="0"/>
                <a:ea typeface="Avenir Book" charset="0"/>
                <a:cs typeface="Avenir Book" charset="0"/>
              </a:rPr>
              <a:t>elative humidity</a:t>
            </a:r>
          </a:p>
          <a:p>
            <a:pPr marL="285750" indent="-285750">
              <a:buFont typeface="Arial" charset="0"/>
              <a:buChar char="•"/>
            </a:pPr>
            <a:r>
              <a:rPr lang="en-US" sz="1200" dirty="0">
                <a:solidFill>
                  <a:schemeClr val="tx1">
                    <a:lumMod val="65000"/>
                    <a:lumOff val="35000"/>
                  </a:schemeClr>
                </a:solidFill>
                <a:latin typeface="Avenir Book" charset="0"/>
                <a:ea typeface="Avenir Book" charset="0"/>
                <a:cs typeface="Avenir Book" charset="0"/>
              </a:rPr>
              <a:t>s</a:t>
            </a:r>
            <a:r>
              <a:rPr lang="en-US" sz="1200" dirty="0" smtClean="0">
                <a:solidFill>
                  <a:schemeClr val="tx1">
                    <a:lumMod val="65000"/>
                    <a:lumOff val="35000"/>
                  </a:schemeClr>
                </a:solidFill>
                <a:latin typeface="Avenir Book" charset="0"/>
                <a:ea typeface="Avenir Book" charset="0"/>
                <a:cs typeface="Avenir Book" charset="0"/>
              </a:rPr>
              <a:t>ea level pressure</a:t>
            </a:r>
          </a:p>
          <a:p>
            <a:pPr marL="285750" indent="-285750">
              <a:buFont typeface="Arial" charset="0"/>
              <a:buChar char="•"/>
            </a:pPr>
            <a:r>
              <a:rPr lang="en-US" sz="1200" dirty="0" smtClean="0">
                <a:solidFill>
                  <a:schemeClr val="tx1">
                    <a:lumMod val="65000"/>
                    <a:lumOff val="35000"/>
                  </a:schemeClr>
                </a:solidFill>
                <a:latin typeface="Avenir Book" charset="0"/>
                <a:ea typeface="Avenir Book" charset="0"/>
                <a:cs typeface="Avenir Book" charset="0"/>
              </a:rPr>
              <a:t>wind speed</a:t>
            </a:r>
            <a:endParaRPr lang="en-US" sz="1200"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288466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499" y="271109"/>
            <a:ext cx="7850011" cy="6280009"/>
          </a:xfrm>
          <a:prstGeom prst="rect">
            <a:avLst/>
          </a:prstGeom>
        </p:spPr>
      </p:pic>
    </p:spTree>
    <p:extLst>
      <p:ext uri="{BB962C8B-B14F-4D97-AF65-F5344CB8AC3E}">
        <p14:creationId xmlns:p14="http://schemas.microsoft.com/office/powerpoint/2010/main" val="16628659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8032"/>
          <a:stretch/>
        </p:blipFill>
        <p:spPr>
          <a:xfrm>
            <a:off x="5140173" y="1796912"/>
            <a:ext cx="6015041" cy="151480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8846"/>
          <a:stretch/>
        </p:blipFill>
        <p:spPr>
          <a:xfrm>
            <a:off x="5140173" y="183960"/>
            <a:ext cx="6015041" cy="14806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0175" y="5091130"/>
            <a:ext cx="6015041" cy="1647109"/>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9703"/>
          <a:stretch/>
        </p:blipFill>
        <p:spPr>
          <a:xfrm>
            <a:off x="5140174" y="3444022"/>
            <a:ext cx="6015041" cy="1487294"/>
          </a:xfrm>
          <a:prstGeom prst="rect">
            <a:avLst/>
          </a:prstGeom>
        </p:spPr>
      </p:pic>
      <p:cxnSp>
        <p:nvCxnSpPr>
          <p:cNvPr id="8" name="Straight Arrow Connector 7"/>
          <p:cNvCxnSpPr/>
          <p:nvPr/>
        </p:nvCxnSpPr>
        <p:spPr>
          <a:xfrm flipH="1">
            <a:off x="5943600" y="3712262"/>
            <a:ext cx="235688" cy="133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48756" y="3537672"/>
            <a:ext cx="1656223" cy="307777"/>
          </a:xfrm>
          <a:prstGeom prst="rect">
            <a:avLst/>
          </a:prstGeom>
          <a:noFill/>
        </p:spPr>
        <p:txBody>
          <a:bodyPr wrap="none" rtlCol="0">
            <a:spAutoFit/>
          </a:bodyPr>
          <a:lstStyle/>
          <a:p>
            <a:r>
              <a:rPr lang="en-US" sz="1400" b="1" dirty="0" smtClean="0">
                <a:latin typeface="Avenir Book" charset="0"/>
                <a:ea typeface="Avenir Book" charset="0"/>
                <a:cs typeface="Avenir Book" charset="0"/>
              </a:rPr>
              <a:t>Marine Heatwaves</a:t>
            </a:r>
            <a:endParaRPr lang="en-US" sz="1400" b="1" dirty="0">
              <a:latin typeface="Avenir Book" charset="0"/>
              <a:ea typeface="Avenir Book" charset="0"/>
              <a:cs typeface="Avenir Book" charset="0"/>
            </a:endParaRP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5930" t="23853" r="13600" b="25180"/>
          <a:stretch/>
        </p:blipFill>
        <p:spPr>
          <a:xfrm>
            <a:off x="544091" y="4229690"/>
            <a:ext cx="4431101" cy="1403252"/>
          </a:xfrm>
          <a:prstGeom prst="rect">
            <a:avLst/>
          </a:prstGeom>
        </p:spPr>
      </p:pic>
      <p:sp>
        <p:nvSpPr>
          <p:cNvPr id="20" name="Oval 19"/>
          <p:cNvSpPr/>
          <p:nvPr/>
        </p:nvSpPr>
        <p:spPr>
          <a:xfrm>
            <a:off x="3184407" y="5285050"/>
            <a:ext cx="687675" cy="10363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r="8612"/>
          <a:stretch/>
        </p:blipFill>
        <p:spPr>
          <a:xfrm>
            <a:off x="544091" y="779697"/>
            <a:ext cx="4296265" cy="2374903"/>
          </a:xfrm>
          <a:prstGeom prst="rect">
            <a:avLst/>
          </a:prstGeom>
        </p:spPr>
      </p:pic>
      <p:sp>
        <p:nvSpPr>
          <p:cNvPr id="23" name="TextBox 22"/>
          <p:cNvSpPr txBox="1"/>
          <p:nvPr/>
        </p:nvSpPr>
        <p:spPr>
          <a:xfrm>
            <a:off x="2436456" y="1570456"/>
            <a:ext cx="631904" cy="184666"/>
          </a:xfrm>
          <a:prstGeom prst="rect">
            <a:avLst/>
          </a:prstGeom>
          <a:noFill/>
        </p:spPr>
        <p:txBody>
          <a:bodyPr wrap="none" rtlCol="0">
            <a:spAutoFit/>
          </a:bodyPr>
          <a:lstStyle/>
          <a:p>
            <a:pPr algn="ctr"/>
            <a:r>
              <a:rPr lang="en-US" sz="600" b="1" dirty="0" smtClean="0">
                <a:latin typeface="Avenir Book" charset="0"/>
                <a:ea typeface="Avenir Book" charset="0"/>
                <a:cs typeface="Avenir Book" charset="0"/>
              </a:rPr>
              <a:t>50ºN, 140ºW</a:t>
            </a:r>
            <a:endParaRPr lang="en-US" sz="600" b="1" dirty="0">
              <a:latin typeface="Avenir Book" charset="0"/>
              <a:ea typeface="Avenir Book" charset="0"/>
              <a:cs typeface="Avenir Book" charset="0"/>
            </a:endParaRPr>
          </a:p>
        </p:txBody>
      </p:sp>
      <p:sp>
        <p:nvSpPr>
          <p:cNvPr id="24" name="TextBox 23"/>
          <p:cNvSpPr txBox="1"/>
          <p:nvPr/>
        </p:nvSpPr>
        <p:spPr>
          <a:xfrm>
            <a:off x="1467566" y="2054058"/>
            <a:ext cx="631904" cy="184666"/>
          </a:xfrm>
          <a:prstGeom prst="rect">
            <a:avLst/>
          </a:prstGeom>
          <a:noFill/>
        </p:spPr>
        <p:txBody>
          <a:bodyPr wrap="none" rtlCol="0">
            <a:spAutoFit/>
          </a:bodyPr>
          <a:lstStyle/>
          <a:p>
            <a:pPr algn="ctr"/>
            <a:r>
              <a:rPr lang="en-US" sz="600" b="1" dirty="0" smtClean="0">
                <a:latin typeface="Avenir Book" charset="0"/>
                <a:ea typeface="Avenir Book" charset="0"/>
                <a:cs typeface="Avenir Book" charset="0"/>
              </a:rPr>
              <a:t>40ºN, 160ºW</a:t>
            </a:r>
            <a:endParaRPr lang="en-US" sz="600" b="1" dirty="0">
              <a:latin typeface="Avenir Book" charset="0"/>
              <a:ea typeface="Avenir Book" charset="0"/>
              <a:cs typeface="Avenir Book" charset="0"/>
            </a:endParaRPr>
          </a:p>
        </p:txBody>
      </p:sp>
      <p:sp>
        <p:nvSpPr>
          <p:cNvPr id="25" name="TextBox 24"/>
          <p:cNvSpPr txBox="1"/>
          <p:nvPr/>
        </p:nvSpPr>
        <p:spPr>
          <a:xfrm>
            <a:off x="3294120" y="2544570"/>
            <a:ext cx="631904" cy="184666"/>
          </a:xfrm>
          <a:prstGeom prst="rect">
            <a:avLst/>
          </a:prstGeom>
          <a:noFill/>
        </p:spPr>
        <p:txBody>
          <a:bodyPr wrap="none" rtlCol="0">
            <a:spAutoFit/>
          </a:bodyPr>
          <a:lstStyle/>
          <a:p>
            <a:pPr algn="ctr"/>
            <a:r>
              <a:rPr lang="en-US" sz="600" b="1" dirty="0" smtClean="0">
                <a:latin typeface="Avenir Book" charset="0"/>
                <a:ea typeface="Avenir Book" charset="0"/>
                <a:cs typeface="Avenir Book" charset="0"/>
              </a:rPr>
              <a:t>30ºN, 120ºW</a:t>
            </a:r>
            <a:endParaRPr lang="en-US" sz="600" b="1" dirty="0">
              <a:latin typeface="Avenir Book" charset="0"/>
              <a:ea typeface="Avenir Book" charset="0"/>
              <a:cs typeface="Avenir Book" charset="0"/>
            </a:endParaRPr>
          </a:p>
        </p:txBody>
      </p:sp>
      <p:sp>
        <p:nvSpPr>
          <p:cNvPr id="26" name="TextBox 25"/>
          <p:cNvSpPr txBox="1"/>
          <p:nvPr/>
        </p:nvSpPr>
        <p:spPr>
          <a:xfrm>
            <a:off x="2461173" y="2544570"/>
            <a:ext cx="631904" cy="184666"/>
          </a:xfrm>
          <a:prstGeom prst="rect">
            <a:avLst/>
          </a:prstGeom>
          <a:noFill/>
        </p:spPr>
        <p:txBody>
          <a:bodyPr wrap="none" rtlCol="0">
            <a:spAutoFit/>
          </a:bodyPr>
          <a:lstStyle/>
          <a:p>
            <a:pPr algn="ctr"/>
            <a:r>
              <a:rPr lang="en-US" sz="600" b="1" dirty="0" smtClean="0">
                <a:latin typeface="Avenir Book" charset="0"/>
                <a:ea typeface="Avenir Book" charset="0"/>
                <a:cs typeface="Avenir Book" charset="0"/>
              </a:rPr>
              <a:t>30ºN, 140ºW</a:t>
            </a:r>
            <a:endParaRPr lang="en-US" sz="600" b="1" dirty="0">
              <a:latin typeface="Avenir Book" charset="0"/>
              <a:ea typeface="Avenir Book" charset="0"/>
              <a:cs typeface="Avenir Book" charset="0"/>
            </a:endParaRPr>
          </a:p>
        </p:txBody>
      </p:sp>
      <p:cxnSp>
        <p:nvCxnSpPr>
          <p:cNvPr id="10" name="Straight Arrow Connector 9"/>
          <p:cNvCxnSpPr/>
          <p:nvPr/>
        </p:nvCxnSpPr>
        <p:spPr>
          <a:xfrm flipH="1">
            <a:off x="5869122" y="3837172"/>
            <a:ext cx="425352" cy="1551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679896" y="469914"/>
            <a:ext cx="2246128" cy="369332"/>
          </a:xfrm>
          <a:prstGeom prst="rect">
            <a:avLst/>
          </a:prstGeom>
          <a:noFill/>
        </p:spPr>
        <p:txBody>
          <a:bodyPr wrap="none" rtlCol="0">
            <a:spAutoFit/>
          </a:bodyPr>
          <a:lstStyle/>
          <a:p>
            <a:r>
              <a:rPr lang="en-US" dirty="0" smtClean="0">
                <a:latin typeface="Avenir Book" charset="0"/>
                <a:ea typeface="Avenir Book" charset="0"/>
                <a:cs typeface="Avenir Book" charset="0"/>
              </a:rPr>
              <a:t>North Pacific Ocean</a:t>
            </a:r>
            <a:endParaRPr lang="en-US" dirty="0">
              <a:latin typeface="Avenir Book" charset="0"/>
              <a:ea typeface="Avenir Book" charset="0"/>
              <a:cs typeface="Avenir Book" charset="0"/>
            </a:endParaRPr>
          </a:p>
        </p:txBody>
      </p:sp>
      <p:sp>
        <p:nvSpPr>
          <p:cNvPr id="30" name="TextBox 29"/>
          <p:cNvSpPr txBox="1"/>
          <p:nvPr/>
        </p:nvSpPr>
        <p:spPr>
          <a:xfrm>
            <a:off x="793744" y="3837172"/>
            <a:ext cx="3899465" cy="369332"/>
          </a:xfrm>
          <a:prstGeom prst="rect">
            <a:avLst/>
          </a:prstGeom>
          <a:noFill/>
        </p:spPr>
        <p:txBody>
          <a:bodyPr wrap="none" rtlCol="0">
            <a:spAutoFit/>
          </a:bodyPr>
          <a:lstStyle/>
          <a:p>
            <a:r>
              <a:rPr lang="en-US" smtClean="0">
                <a:latin typeface="Avenir Book" charset="0"/>
                <a:ea typeface="Avenir Book" charset="0"/>
                <a:cs typeface="Avenir Book" charset="0"/>
              </a:rPr>
              <a:t>Sea Surface Temperature Anomalies</a:t>
            </a:r>
            <a:endParaRPr lang="en-US">
              <a:latin typeface="Avenir Book" charset="0"/>
              <a:ea typeface="Avenir Book" charset="0"/>
              <a:cs typeface="Avenir Book" charset="0"/>
            </a:endParaRPr>
          </a:p>
        </p:txBody>
      </p:sp>
    </p:spTree>
    <p:extLst>
      <p:ext uri="{BB962C8B-B14F-4D97-AF65-F5344CB8AC3E}">
        <p14:creationId xmlns:p14="http://schemas.microsoft.com/office/powerpoint/2010/main" val="1801371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4918194"/>
            <a:ext cx="2654300" cy="1801133"/>
          </a:xfrm>
          <a:prstGeom prst="rect">
            <a:avLst/>
          </a:prstGeom>
        </p:spPr>
      </p:pic>
      <p:sp>
        <p:nvSpPr>
          <p:cNvPr id="3" name="Rectangle 2"/>
          <p:cNvSpPr/>
          <p:nvPr/>
        </p:nvSpPr>
        <p:spPr>
          <a:xfrm>
            <a:off x="1828800" y="489635"/>
            <a:ext cx="8826500" cy="492443"/>
          </a:xfrm>
          <a:prstGeom prst="rect">
            <a:avLst/>
          </a:prstGeom>
        </p:spPr>
        <p:txBody>
          <a:bodyPr wrap="square">
            <a:spAutoFit/>
          </a:bodyPr>
          <a:lstStyle/>
          <a:p>
            <a:pPr algn="ctr"/>
            <a:r>
              <a:rPr lang="en-US" sz="2600" dirty="0">
                <a:solidFill>
                  <a:schemeClr val="tx1">
                    <a:lumMod val="65000"/>
                    <a:lumOff val="35000"/>
                  </a:schemeClr>
                </a:solidFill>
                <a:latin typeface="+mj-lt"/>
              </a:rPr>
              <a:t>What methods do we have to predict sea surface temperature?</a:t>
            </a:r>
          </a:p>
        </p:txBody>
      </p:sp>
      <p:graphicFrame>
        <p:nvGraphicFramePr>
          <p:cNvPr id="4" name="Table 3"/>
          <p:cNvGraphicFramePr>
            <a:graphicFrameLocks noGrp="1"/>
          </p:cNvGraphicFramePr>
          <p:nvPr>
            <p:extLst>
              <p:ext uri="{D42A27DB-BD31-4B8C-83A1-F6EECF244321}">
                <p14:modId xmlns:p14="http://schemas.microsoft.com/office/powerpoint/2010/main" val="964119635"/>
              </p:ext>
            </p:extLst>
          </p:nvPr>
        </p:nvGraphicFramePr>
        <p:xfrm>
          <a:off x="1803400" y="1096378"/>
          <a:ext cx="8851900" cy="3749040"/>
        </p:xfrm>
        <a:graphic>
          <a:graphicData uri="http://schemas.openxmlformats.org/drawingml/2006/table">
            <a:tbl>
              <a:tblPr firstRow="1" bandRow="1">
                <a:tableStyleId>{125E5076-3810-47DD-B79F-674D7AD40C01}</a:tableStyleId>
              </a:tblPr>
              <a:tblGrid>
                <a:gridCol w="4418199">
                  <a:extLst>
                    <a:ext uri="{9D8B030D-6E8A-4147-A177-3AD203B41FA5}">
                      <a16:colId xmlns:a16="http://schemas.microsoft.com/office/drawing/2014/main" xmlns="" val="20000"/>
                    </a:ext>
                  </a:extLst>
                </a:gridCol>
                <a:gridCol w="4433701">
                  <a:extLst>
                    <a:ext uri="{9D8B030D-6E8A-4147-A177-3AD203B41FA5}">
                      <a16:colId xmlns:a16="http://schemas.microsoft.com/office/drawing/2014/main" xmlns="" val="20001"/>
                    </a:ext>
                  </a:extLst>
                </a:gridCol>
              </a:tblGrid>
              <a:tr h="344168">
                <a:tc>
                  <a:txBody>
                    <a:bodyPr/>
                    <a:lstStyle/>
                    <a:p>
                      <a:r>
                        <a:rPr lang="en-US" b="0" dirty="0"/>
                        <a:t>Numerical Models</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b="0" dirty="0"/>
                        <a:t>Data Learning Models</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0"/>
                  </a:ext>
                </a:extLst>
              </a:tr>
              <a:tr h="2376172">
                <a:tc>
                  <a:txBody>
                    <a:bodyPr/>
                    <a:lstStyle/>
                    <a:p>
                      <a:pPr marL="285750" lvl="0" indent="-285750" algn="l">
                        <a:buFont typeface="Arial" charset="0"/>
                        <a:buChar char="•"/>
                      </a:pPr>
                      <a:endParaRPr lang="en-US" b="0" dirty="0"/>
                    </a:p>
                    <a:p>
                      <a:pPr marL="285750" lvl="0" indent="-285750" algn="l">
                        <a:buFont typeface="Arial" charset="0"/>
                        <a:buChar char="•"/>
                      </a:pPr>
                      <a:r>
                        <a:rPr lang="en-US" b="0" dirty="0"/>
                        <a:t>Physics based</a:t>
                      </a:r>
                    </a:p>
                    <a:p>
                      <a:pPr marL="0" lvl="0" indent="0" algn="l">
                        <a:buFont typeface="Arial" charset="0"/>
                        <a:buNone/>
                      </a:pPr>
                      <a:endParaRPr lang="en-US" b="0" dirty="0"/>
                    </a:p>
                    <a:p>
                      <a:pPr marL="285750" lvl="0" indent="-285750" algn="l">
                        <a:buFont typeface="Arial" charset="0"/>
                        <a:buChar char="•"/>
                      </a:pPr>
                      <a:r>
                        <a:rPr lang="en-US" b="0" dirty="0"/>
                        <a:t>Uses a series of differential equations to describe variation in SST</a:t>
                      </a:r>
                    </a:p>
                    <a:p>
                      <a:pPr marL="0" lvl="0" indent="0" algn="l">
                        <a:buFont typeface="Arial" charset="0"/>
                        <a:buNone/>
                      </a:pPr>
                      <a:endParaRPr lang="en-US" b="0" dirty="0"/>
                    </a:p>
                    <a:p>
                      <a:pPr marL="285750" lvl="0" indent="-285750" algn="l">
                        <a:buFont typeface="Arial" charset="0"/>
                        <a:buChar char="•"/>
                      </a:pPr>
                      <a:r>
                        <a:rPr lang="en-US" b="0" dirty="0"/>
                        <a:t>High level of sophistication, computational effort and time</a:t>
                      </a:r>
                    </a:p>
                    <a:p>
                      <a:pPr marL="0" lvl="0" indent="0" algn="l">
                        <a:buFont typeface="Arial" charset="0"/>
                        <a:buNone/>
                      </a:pPr>
                      <a:endParaRPr lang="en-US" b="0" dirty="0"/>
                    </a:p>
                    <a:p>
                      <a:pPr marL="285750" lvl="0" indent="-285750" algn="l">
                        <a:buFont typeface="Arial" charset="0"/>
                        <a:buChar char="•"/>
                      </a:pPr>
                      <a:r>
                        <a:rPr lang="en-US" b="0" dirty="0"/>
                        <a:t>Models differ greatly in different ocean areas</a:t>
                      </a:r>
                    </a:p>
                    <a:p>
                      <a:pPr algn="l"/>
                      <a:endParaRPr lang="en-US" b="0" dirty="0"/>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lvl="0" indent="-285750">
                        <a:buFont typeface="Arial" charset="0"/>
                        <a:buChar char="•"/>
                      </a:pPr>
                      <a:endParaRPr lang="en-US" b="0" dirty="0"/>
                    </a:p>
                    <a:p>
                      <a:pPr marL="285750" lvl="0" indent="-285750">
                        <a:buFont typeface="Arial" charset="0"/>
                        <a:buChar char="•"/>
                      </a:pPr>
                      <a:r>
                        <a:rPr lang="en-US" b="0" dirty="0"/>
                        <a:t>Algorithms that learn the best model from the data</a:t>
                      </a:r>
                    </a:p>
                    <a:p>
                      <a:pPr marL="0" lvl="0" indent="0">
                        <a:buFont typeface="Arial" charset="0"/>
                        <a:buNone/>
                      </a:pPr>
                      <a:endParaRPr lang="en-US" b="0" dirty="0"/>
                    </a:p>
                    <a:p>
                      <a:pPr marL="285750" lvl="0" indent="-285750">
                        <a:buFont typeface="Arial" charset="0"/>
                        <a:buChar char="•"/>
                      </a:pPr>
                      <a:r>
                        <a:rPr lang="en-US" b="0" dirty="0"/>
                        <a:t>Requires some domain expertise to interpret model output</a:t>
                      </a:r>
                    </a:p>
                    <a:p>
                      <a:endParaRPr lang="en-US" b="0" dirty="0"/>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107305"/>
            <a:ext cx="4213567" cy="1268096"/>
          </a:xfrm>
          <a:prstGeom prst="rect">
            <a:avLst/>
          </a:prstGeom>
        </p:spPr>
      </p:pic>
    </p:spTree>
    <p:extLst>
      <p:ext uri="{BB962C8B-B14F-4D97-AF65-F5344CB8AC3E}">
        <p14:creationId xmlns:p14="http://schemas.microsoft.com/office/powerpoint/2010/main" val="539506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4700" y="711200"/>
            <a:ext cx="3372846" cy="369332"/>
          </a:xfrm>
          <a:prstGeom prst="rect">
            <a:avLst/>
          </a:prstGeom>
          <a:noFill/>
        </p:spPr>
        <p:txBody>
          <a:bodyPr wrap="none" rtlCol="0">
            <a:spAutoFit/>
          </a:bodyPr>
          <a:lstStyle/>
          <a:p>
            <a:r>
              <a:rPr lang="en-US" dirty="0"/>
              <a:t>Few examples from the literature</a:t>
            </a:r>
          </a:p>
        </p:txBody>
      </p:sp>
    </p:spTree>
    <p:extLst>
      <p:ext uri="{BB962C8B-B14F-4D97-AF65-F5344CB8AC3E}">
        <p14:creationId xmlns:p14="http://schemas.microsoft.com/office/powerpoint/2010/main" val="942171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095" y="983630"/>
            <a:ext cx="5302406" cy="3534937"/>
          </a:xfrm>
          <a:prstGeom prst="rect">
            <a:avLst/>
          </a:prstGeom>
          <a:ln>
            <a:solidFill>
              <a:schemeClr val="tx1"/>
            </a:solidFill>
          </a:ln>
          <a:effectLst>
            <a:outerShdw blurRad="50800" dist="38100" dir="5400000" algn="t" rotWithShape="0">
              <a:prstClr val="black">
                <a:alpha val="40000"/>
              </a:prstClr>
            </a:outerShdw>
          </a:effectLst>
        </p:spPr>
      </p:pic>
      <p:sp>
        <p:nvSpPr>
          <p:cNvPr id="5" name="TextBox 4"/>
          <p:cNvSpPr txBox="1"/>
          <p:nvPr/>
        </p:nvSpPr>
        <p:spPr>
          <a:xfrm>
            <a:off x="4537882" y="1413371"/>
            <a:ext cx="184731" cy="369332"/>
          </a:xfrm>
          <a:prstGeom prst="rect">
            <a:avLst/>
          </a:prstGeom>
          <a:noFill/>
        </p:spPr>
        <p:txBody>
          <a:bodyPr wrap="none" rtlCol="0">
            <a:spAutoFit/>
          </a:bodyPr>
          <a:lstStyle/>
          <a:p>
            <a:endParaRPr lang="en-US" dirty="0"/>
          </a:p>
        </p:txBody>
      </p:sp>
      <p:sp>
        <p:nvSpPr>
          <p:cNvPr id="8" name="Rectangle 7"/>
          <p:cNvSpPr/>
          <p:nvPr/>
        </p:nvSpPr>
        <p:spPr>
          <a:xfrm>
            <a:off x="3507231" y="2661549"/>
            <a:ext cx="5292133" cy="369332"/>
          </a:xfrm>
          <a:prstGeom prst="rect">
            <a:avLst/>
          </a:prstGeom>
          <a:solidFill>
            <a:schemeClr val="bg1">
              <a:lumMod val="95000"/>
              <a:alpha val="91000"/>
            </a:schemeClr>
          </a:solidFill>
          <a:effectLst>
            <a:softEdge rad="0"/>
          </a:effectLst>
        </p:spPr>
        <p:txBody>
          <a:bodyPr wrap="square">
            <a:spAutoFit/>
          </a:bodyPr>
          <a:lstStyle/>
          <a:p>
            <a:pPr algn="ctr"/>
            <a:r>
              <a:rPr lang="en-US" dirty="0">
                <a:latin typeface="Al Bayan Plain" charset="-78"/>
                <a:ea typeface="Al Bayan Plain" charset="-78"/>
                <a:cs typeface="Al Bayan Plain" charset="-78"/>
              </a:rPr>
              <a:t>We live at the intersection of two unprecedented ages</a:t>
            </a:r>
          </a:p>
        </p:txBody>
      </p:sp>
    </p:spTree>
    <p:extLst>
      <p:ext uri="{BB962C8B-B14F-4D97-AF65-F5344CB8AC3E}">
        <p14:creationId xmlns:p14="http://schemas.microsoft.com/office/powerpoint/2010/main" val="2125885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2995" y="1085372"/>
            <a:ext cx="6096000" cy="1754326"/>
          </a:xfrm>
          <a:prstGeom prst="rect">
            <a:avLst/>
          </a:prstGeom>
        </p:spPr>
        <p:txBody>
          <a:bodyPr>
            <a:spAutoFit/>
          </a:bodyPr>
          <a:lstStyle/>
          <a:p>
            <a:r>
              <a:rPr lang="en-US" dirty="0" smtClean="0"/>
              <a:t>Start with simple models as baselines, add complexity to see if the predictions can improve.  </a:t>
            </a:r>
          </a:p>
          <a:p>
            <a:endParaRPr lang="en-US" dirty="0"/>
          </a:p>
          <a:p>
            <a:r>
              <a:rPr lang="en-US" dirty="0" smtClean="0"/>
              <a:t>ARIMA</a:t>
            </a:r>
            <a:r>
              <a:rPr lang="en-US" dirty="0"/>
              <a:t>: univariate time series</a:t>
            </a:r>
          </a:p>
          <a:p>
            <a:r>
              <a:rPr lang="en-US" dirty="0"/>
              <a:t>	-AR, AM</a:t>
            </a:r>
          </a:p>
          <a:p>
            <a:r>
              <a:rPr lang="en-US" dirty="0"/>
              <a:t>	- TBATS</a:t>
            </a:r>
            <a:endParaRPr lang="en-US" dirty="0"/>
          </a:p>
        </p:txBody>
      </p:sp>
    </p:spTree>
    <p:extLst>
      <p:ext uri="{BB962C8B-B14F-4D97-AF65-F5344CB8AC3E}">
        <p14:creationId xmlns:p14="http://schemas.microsoft.com/office/powerpoint/2010/main" val="1007040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 (LSTMS)</a:t>
            </a:r>
          </a:p>
        </p:txBody>
      </p:sp>
      <p:sp>
        <p:nvSpPr>
          <p:cNvPr id="3" name="Content Placeholder 2"/>
          <p:cNvSpPr>
            <a:spLocks noGrp="1"/>
          </p:cNvSpPr>
          <p:nvPr>
            <p:ph idx="1"/>
          </p:nvPr>
        </p:nvSpPr>
        <p:spPr/>
        <p:txBody>
          <a:bodyPr/>
          <a:lstStyle/>
          <a:p>
            <a:r>
              <a:rPr lang="en-US" dirty="0"/>
              <a:t>LSTM is a type of Recurrent Neural Network (RNN)</a:t>
            </a:r>
          </a:p>
          <a:p>
            <a:pPr lvl="1"/>
            <a:r>
              <a:rPr lang="en-US" dirty="0"/>
              <a:t>RNN uses internal state (memory) to process sequences of inputs</a:t>
            </a:r>
          </a:p>
          <a:p>
            <a:r>
              <a:rPr lang="en-US" dirty="0"/>
              <a:t>Applied to sequence data</a:t>
            </a:r>
          </a:p>
          <a:p>
            <a:r>
              <a:rPr lang="en-US" dirty="0"/>
              <a:t>Strengths:</a:t>
            </a:r>
          </a:p>
          <a:p>
            <a:pPr lvl="1"/>
            <a:r>
              <a:rPr lang="en-US" dirty="0"/>
              <a:t>Takes advantage of autocorrelations</a:t>
            </a:r>
          </a:p>
          <a:p>
            <a:pPr lvl="1"/>
            <a:r>
              <a:rPr lang="en-US" dirty="0"/>
              <a:t>Able to maintain state and recognize patterns over the length of the time series</a:t>
            </a:r>
          </a:p>
          <a:p>
            <a:pPr lvl="1"/>
            <a:r>
              <a:rPr lang="en-US" dirty="0"/>
              <a:t>Enables long term persistence in addition to short term</a:t>
            </a:r>
          </a:p>
          <a:p>
            <a:r>
              <a:rPr lang="en-US" dirty="0"/>
              <a:t>Introduced by </a:t>
            </a:r>
            <a:r>
              <a:rPr lang="en-US" dirty="0" err="1"/>
              <a:t>Hochreiter</a:t>
            </a:r>
            <a:r>
              <a:rPr lang="en-US" dirty="0"/>
              <a:t> &amp; </a:t>
            </a:r>
            <a:r>
              <a:rPr lang="en-US" dirty="0" err="1"/>
              <a:t>Schmidhuber</a:t>
            </a:r>
            <a:r>
              <a:rPr lang="en-US" dirty="0"/>
              <a:t>, 1997</a:t>
            </a:r>
          </a:p>
        </p:txBody>
      </p:sp>
    </p:spTree>
    <p:extLst>
      <p:ext uri="{BB962C8B-B14F-4D97-AF65-F5344CB8AC3E}">
        <p14:creationId xmlns:p14="http://schemas.microsoft.com/office/powerpoint/2010/main" val="161673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a:t>
            </a:r>
          </a:p>
        </p:txBody>
      </p:sp>
      <p:sp>
        <p:nvSpPr>
          <p:cNvPr id="3" name="Content Placeholder 2"/>
          <p:cNvSpPr>
            <a:spLocks noGrp="1"/>
          </p:cNvSpPr>
          <p:nvPr>
            <p:ph idx="1"/>
          </p:nvPr>
        </p:nvSpPr>
        <p:spPr>
          <a:xfrm>
            <a:off x="438150" y="1700407"/>
            <a:ext cx="3890963" cy="4351338"/>
          </a:xfrm>
        </p:spPr>
        <p:txBody>
          <a:bodyPr>
            <a:normAutofit/>
          </a:bodyPr>
          <a:lstStyle/>
          <a:p>
            <a:r>
              <a:rPr lang="en-US" sz="1800" dirty="0"/>
              <a:t>Networks with loops that allow information to persist</a:t>
            </a:r>
          </a:p>
          <a:p>
            <a:r>
              <a:rPr lang="en-US" sz="1800" dirty="0"/>
              <a:t>Allows persistence</a:t>
            </a:r>
          </a:p>
          <a:p>
            <a:r>
              <a:rPr lang="en-US" sz="1800" dirty="0"/>
              <a:t>Has a memory of what happened previously</a:t>
            </a:r>
          </a:p>
          <a:p>
            <a:r>
              <a:rPr lang="en-US" sz="1800" dirty="0"/>
              <a:t>Form a chain architecture of repeating modules, typically with a structure like tanh.</a:t>
            </a:r>
          </a:p>
          <a:p>
            <a:r>
              <a:rPr lang="en-US" sz="1800" dirty="0"/>
              <a:t>Long term memory problem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699" y="1395676"/>
            <a:ext cx="6537101" cy="2517107"/>
          </a:xfrm>
          <a:prstGeom prst="rect">
            <a:avLst/>
          </a:prstGeom>
        </p:spPr>
      </p:pic>
    </p:spTree>
    <p:extLst>
      <p:ext uri="{BB962C8B-B14F-4D97-AF65-F5344CB8AC3E}">
        <p14:creationId xmlns:p14="http://schemas.microsoft.com/office/powerpoint/2010/main" val="18313846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xmlns="" id="{36571ABA-00E8-C643-AA45-DB2B46A7D9D3}"/>
              </a:ext>
            </a:extLst>
          </p:cNvPr>
          <p:cNvPicPr>
            <a:picLocks noChangeAspect="1"/>
          </p:cNvPicPr>
          <p:nvPr/>
        </p:nvPicPr>
        <p:blipFill>
          <a:blip r:embed="rId3"/>
          <a:stretch>
            <a:fillRect/>
          </a:stretch>
        </p:blipFill>
        <p:spPr>
          <a:xfrm>
            <a:off x="6635750" y="589625"/>
            <a:ext cx="4064000" cy="1460500"/>
          </a:xfrm>
          <a:prstGeom prst="rect">
            <a:avLst/>
          </a:prstGeom>
        </p:spPr>
      </p:pic>
      <p:sp>
        <p:nvSpPr>
          <p:cNvPr id="20" name="TextBox 19">
            <a:extLst>
              <a:ext uri="{FF2B5EF4-FFF2-40B4-BE49-F238E27FC236}">
                <a16:creationId xmlns:a16="http://schemas.microsoft.com/office/drawing/2014/main" xmlns="" id="{33E7878A-A222-9B4E-B523-827B4D5A7AC8}"/>
              </a:ext>
            </a:extLst>
          </p:cNvPr>
          <p:cNvSpPr txBox="1"/>
          <p:nvPr/>
        </p:nvSpPr>
        <p:spPr>
          <a:xfrm>
            <a:off x="622513" y="464874"/>
            <a:ext cx="2725683" cy="492443"/>
          </a:xfrm>
          <a:prstGeom prst="rect">
            <a:avLst/>
          </a:prstGeom>
          <a:noFill/>
        </p:spPr>
        <p:txBody>
          <a:bodyPr wrap="none" rtlCol="0">
            <a:spAutoFit/>
          </a:bodyPr>
          <a:lstStyle/>
          <a:p>
            <a:r>
              <a:rPr lang="en-US" sz="2600" b="1" dirty="0"/>
              <a:t>LSTM Architecture</a:t>
            </a:r>
          </a:p>
        </p:txBody>
      </p:sp>
      <p:sp>
        <p:nvSpPr>
          <p:cNvPr id="21" name="TextBox 20">
            <a:extLst>
              <a:ext uri="{FF2B5EF4-FFF2-40B4-BE49-F238E27FC236}">
                <a16:creationId xmlns:a16="http://schemas.microsoft.com/office/drawing/2014/main" xmlns="" id="{F858D530-8434-9948-9F3E-92A1DF5E17A9}"/>
              </a:ext>
            </a:extLst>
          </p:cNvPr>
          <p:cNvSpPr txBox="1"/>
          <p:nvPr/>
        </p:nvSpPr>
        <p:spPr>
          <a:xfrm>
            <a:off x="828676" y="1219781"/>
            <a:ext cx="577239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 very important part of the architecture is its </a:t>
            </a:r>
            <a:r>
              <a:rPr lang="en-US" b="1" dirty="0"/>
              <a:t>cell state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cxnSp>
        <p:nvCxnSpPr>
          <p:cNvPr id="25" name="Straight Arrow Connector 24">
            <a:extLst>
              <a:ext uri="{FF2B5EF4-FFF2-40B4-BE49-F238E27FC236}">
                <a16:creationId xmlns:a16="http://schemas.microsoft.com/office/drawing/2014/main" xmlns="" id="{14B83497-C4FE-0447-8453-F6C59E1E5153}"/>
              </a:ext>
            </a:extLst>
          </p:cNvPr>
          <p:cNvCxnSpPr>
            <a:cxnSpLocks/>
          </p:cNvCxnSpPr>
          <p:nvPr/>
        </p:nvCxnSpPr>
        <p:spPr>
          <a:xfrm>
            <a:off x="6501383" y="1553990"/>
            <a:ext cx="4466655" cy="0"/>
          </a:xfrm>
          <a:prstGeom prst="straightConnector1">
            <a:avLst/>
          </a:prstGeom>
          <a:ln w="28575">
            <a:solidFill>
              <a:schemeClr val="tx1">
                <a:lumMod val="65000"/>
                <a:lumOff val="35000"/>
                <a:alpha val="88000"/>
              </a:schemeClr>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xmlns="" id="{7CCD9BDA-71D0-0549-AB91-8B730C1B1F82}"/>
              </a:ext>
            </a:extLst>
          </p:cNvPr>
          <p:cNvSpPr txBox="1"/>
          <p:nvPr/>
        </p:nvSpPr>
        <p:spPr>
          <a:xfrm>
            <a:off x="10074420" y="672769"/>
            <a:ext cx="4395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xmlns="" id="{DABB721F-0E30-E74B-81BB-9DF925855035}"/>
              </a:ext>
            </a:extLst>
          </p:cNvPr>
          <p:cNvSpPr txBox="1"/>
          <p:nvPr/>
        </p:nvSpPr>
        <p:spPr>
          <a:xfrm>
            <a:off x="6739186" y="711096"/>
            <a:ext cx="6062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 -1</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5605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xmlns="" id="{F865DF86-C08F-044E-8211-0F45F8E39727}"/>
              </a:ext>
            </a:extLst>
          </p:cNvPr>
          <p:cNvCxnSpPr/>
          <p:nvPr/>
        </p:nvCxnSpPr>
        <p:spPr>
          <a:xfrm flipV="1">
            <a:off x="9259791" y="2767372"/>
            <a:ext cx="0" cy="922512"/>
          </a:xfrm>
          <a:prstGeom prst="straightConnector1">
            <a:avLst/>
          </a:prstGeom>
          <a:ln w="28575">
            <a:headEnd type="none" w="lg"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xmlns="" id="{E834A28B-C40D-E344-AA4A-F072B98FB31E}"/>
              </a:ext>
            </a:extLst>
          </p:cNvPr>
          <p:cNvCxnSpPr/>
          <p:nvPr/>
        </p:nvCxnSpPr>
        <p:spPr>
          <a:xfrm flipV="1">
            <a:off x="7708708" y="2767372"/>
            <a:ext cx="0" cy="922512"/>
          </a:xfrm>
          <a:prstGeom prst="straightConnector1">
            <a:avLst/>
          </a:prstGeom>
          <a:ln w="28575">
            <a:headEnd type="none" w="lg" len="med"/>
            <a:tailEnd type="triangle" w="med" len="med"/>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xmlns="" id="{36571ABA-00E8-C643-AA45-DB2B46A7D9D3}"/>
              </a:ext>
            </a:extLst>
          </p:cNvPr>
          <p:cNvPicPr>
            <a:picLocks noChangeAspect="1"/>
          </p:cNvPicPr>
          <p:nvPr/>
        </p:nvPicPr>
        <p:blipFill>
          <a:blip r:embed="rId3"/>
          <a:stretch>
            <a:fillRect/>
          </a:stretch>
        </p:blipFill>
        <p:spPr>
          <a:xfrm>
            <a:off x="6635750" y="589625"/>
            <a:ext cx="4064000" cy="1460500"/>
          </a:xfrm>
          <a:prstGeom prst="rect">
            <a:avLst/>
          </a:prstGeom>
        </p:spPr>
      </p:pic>
      <p:sp>
        <p:nvSpPr>
          <p:cNvPr id="20" name="TextBox 19">
            <a:extLst>
              <a:ext uri="{FF2B5EF4-FFF2-40B4-BE49-F238E27FC236}">
                <a16:creationId xmlns:a16="http://schemas.microsoft.com/office/drawing/2014/main" xmlns="" id="{33E7878A-A222-9B4E-B523-827B4D5A7AC8}"/>
              </a:ext>
            </a:extLst>
          </p:cNvPr>
          <p:cNvSpPr txBox="1"/>
          <p:nvPr/>
        </p:nvSpPr>
        <p:spPr>
          <a:xfrm>
            <a:off x="622513" y="464874"/>
            <a:ext cx="2725683" cy="492443"/>
          </a:xfrm>
          <a:prstGeom prst="rect">
            <a:avLst/>
          </a:prstGeom>
          <a:noFill/>
        </p:spPr>
        <p:txBody>
          <a:bodyPr wrap="none" rtlCol="0">
            <a:spAutoFit/>
          </a:bodyPr>
          <a:lstStyle/>
          <a:p>
            <a:r>
              <a:rPr lang="en-US" sz="2600" b="1" dirty="0"/>
              <a:t>LSTM Architecture</a:t>
            </a:r>
          </a:p>
        </p:txBody>
      </p:sp>
      <p:sp>
        <p:nvSpPr>
          <p:cNvPr id="21" name="TextBox 20">
            <a:extLst>
              <a:ext uri="{FF2B5EF4-FFF2-40B4-BE49-F238E27FC236}">
                <a16:creationId xmlns:a16="http://schemas.microsoft.com/office/drawing/2014/main" xmlns="" id="{F858D530-8434-9948-9F3E-92A1DF5E17A9}"/>
              </a:ext>
            </a:extLst>
          </p:cNvPr>
          <p:cNvSpPr txBox="1"/>
          <p:nvPr/>
        </p:nvSpPr>
        <p:spPr>
          <a:xfrm>
            <a:off x="828676" y="1219781"/>
            <a:ext cx="577239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 very important part of the architecture is its </a:t>
            </a:r>
            <a:r>
              <a:rPr lang="en-US" b="1" dirty="0"/>
              <a:t>cell state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The cell state is regulated by structures called </a:t>
            </a:r>
            <a:r>
              <a:rPr lang="en-US" b="1" dirty="0"/>
              <a:t>gates.</a:t>
            </a:r>
          </a:p>
          <a:p>
            <a:r>
              <a:rPr lang="en-US" b="1" dirty="0"/>
              <a:t>	</a:t>
            </a:r>
            <a:r>
              <a:rPr lang="en-US" dirty="0"/>
              <a:t>Gates are pointwise operations.</a:t>
            </a:r>
          </a:p>
          <a:p>
            <a:endParaRPr lang="en-US" b="1" dirty="0"/>
          </a:p>
          <a:p>
            <a:endParaRPr lang="en-US" b="1" dirty="0"/>
          </a:p>
          <a:p>
            <a:pPr marL="285750" indent="-285750">
              <a:buFont typeface="Arial" panose="020B0604020202020204" pitchFamily="34" charset="0"/>
              <a:buChar char="•"/>
            </a:pPr>
            <a:endParaRPr lang="en-US" b="1" dirty="0"/>
          </a:p>
        </p:txBody>
      </p:sp>
      <p:cxnSp>
        <p:nvCxnSpPr>
          <p:cNvPr id="25" name="Straight Arrow Connector 24">
            <a:extLst>
              <a:ext uri="{FF2B5EF4-FFF2-40B4-BE49-F238E27FC236}">
                <a16:creationId xmlns:a16="http://schemas.microsoft.com/office/drawing/2014/main" xmlns="" id="{14B83497-C4FE-0447-8453-F6C59E1E5153}"/>
              </a:ext>
            </a:extLst>
          </p:cNvPr>
          <p:cNvCxnSpPr>
            <a:cxnSpLocks/>
          </p:cNvCxnSpPr>
          <p:nvPr/>
        </p:nvCxnSpPr>
        <p:spPr>
          <a:xfrm>
            <a:off x="6501383" y="1553990"/>
            <a:ext cx="4466655" cy="0"/>
          </a:xfrm>
          <a:prstGeom prst="straightConnector1">
            <a:avLst/>
          </a:prstGeom>
          <a:ln w="28575">
            <a:solidFill>
              <a:schemeClr val="tx1">
                <a:lumMod val="65000"/>
                <a:lumOff val="35000"/>
                <a:alpha val="88000"/>
              </a:schemeClr>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xmlns="" id="{7CCD9BDA-71D0-0549-AB91-8B730C1B1F82}"/>
              </a:ext>
            </a:extLst>
          </p:cNvPr>
          <p:cNvSpPr txBox="1"/>
          <p:nvPr/>
        </p:nvSpPr>
        <p:spPr>
          <a:xfrm>
            <a:off x="10074420" y="672769"/>
            <a:ext cx="4395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xmlns="" id="{DABB721F-0E30-E74B-81BB-9DF925855035}"/>
              </a:ext>
            </a:extLst>
          </p:cNvPr>
          <p:cNvSpPr txBox="1"/>
          <p:nvPr/>
        </p:nvSpPr>
        <p:spPr>
          <a:xfrm>
            <a:off x="6739186" y="711096"/>
            <a:ext cx="6062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 -1</a:t>
            </a:r>
            <a:endParaRPr lang="en-US" dirty="0">
              <a:latin typeface="Times New Roman" panose="02020603050405020304" pitchFamily="18"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xmlns="" id="{8C5D074B-755D-0B44-86BF-B8B3793BD444}"/>
              </a:ext>
            </a:extLst>
          </p:cNvPr>
          <p:cNvCxnSpPr>
            <a:cxnSpLocks/>
          </p:cNvCxnSpPr>
          <p:nvPr/>
        </p:nvCxnSpPr>
        <p:spPr>
          <a:xfrm>
            <a:off x="6501383" y="2592215"/>
            <a:ext cx="4466655" cy="0"/>
          </a:xfrm>
          <a:prstGeom prst="straightConnector1">
            <a:avLst/>
          </a:prstGeom>
          <a:ln w="28575">
            <a:solidFill>
              <a:schemeClr val="tx1">
                <a:lumMod val="65000"/>
                <a:lumOff val="35000"/>
                <a:alpha val="88000"/>
              </a:schemeClr>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xmlns="" id="{0A4D61F3-8798-9042-AAC9-FC8CD6A0C249}"/>
              </a:ext>
            </a:extLst>
          </p:cNvPr>
          <p:cNvSpPr txBox="1"/>
          <p:nvPr/>
        </p:nvSpPr>
        <p:spPr>
          <a:xfrm>
            <a:off x="10074420" y="2027553"/>
            <a:ext cx="4395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xmlns="" id="{86388A98-7BE0-1E49-98C6-53B3CE807D7C}"/>
              </a:ext>
            </a:extLst>
          </p:cNvPr>
          <p:cNvSpPr txBox="1"/>
          <p:nvPr/>
        </p:nvSpPr>
        <p:spPr>
          <a:xfrm>
            <a:off x="6739186" y="2065880"/>
            <a:ext cx="6062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 -1</a:t>
            </a:r>
            <a:endParaRPr lang="en-US" dirty="0">
              <a:latin typeface="Times New Roman" panose="02020603050405020304" pitchFamily="18" charset="0"/>
              <a:cs typeface="Times New Roman" panose="02020603050405020304" pitchFamily="18" charset="0"/>
            </a:endParaRPr>
          </a:p>
        </p:txBody>
      </p:sp>
      <p:sp>
        <p:nvSpPr>
          <p:cNvPr id="38" name="Oval 37">
            <a:extLst>
              <a:ext uri="{FF2B5EF4-FFF2-40B4-BE49-F238E27FC236}">
                <a16:creationId xmlns:a16="http://schemas.microsoft.com/office/drawing/2014/main" xmlns="" id="{60A6F7D0-27E3-5643-86CA-A42BC5331E67}"/>
              </a:ext>
            </a:extLst>
          </p:cNvPr>
          <p:cNvSpPr/>
          <p:nvPr/>
        </p:nvSpPr>
        <p:spPr>
          <a:xfrm>
            <a:off x="7551546" y="2406476"/>
            <a:ext cx="314325" cy="314325"/>
          </a:xfrm>
          <a:prstGeom prst="ellipse">
            <a:avLst/>
          </a:prstGeom>
          <a:solidFill>
            <a:srgbClr val="FFA6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rPr>
              <a:t>X</a:t>
            </a:r>
          </a:p>
        </p:txBody>
      </p:sp>
      <p:sp>
        <p:nvSpPr>
          <p:cNvPr id="39" name="Oval 38">
            <a:extLst>
              <a:ext uri="{FF2B5EF4-FFF2-40B4-BE49-F238E27FC236}">
                <a16:creationId xmlns:a16="http://schemas.microsoft.com/office/drawing/2014/main" xmlns="" id="{040E53C5-FFC1-7841-A5C9-8B46A466D570}"/>
              </a:ext>
            </a:extLst>
          </p:cNvPr>
          <p:cNvSpPr/>
          <p:nvPr/>
        </p:nvSpPr>
        <p:spPr>
          <a:xfrm>
            <a:off x="9102629" y="2406476"/>
            <a:ext cx="314325" cy="314325"/>
          </a:xfrm>
          <a:prstGeom prst="ellipse">
            <a:avLst/>
          </a:prstGeom>
          <a:solidFill>
            <a:srgbClr val="FFA6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2">
                    <a:lumMod val="25000"/>
                  </a:schemeClr>
                </a:solidFill>
              </a:rPr>
              <a:t>+</a:t>
            </a:r>
          </a:p>
        </p:txBody>
      </p:sp>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xmlns="" id="{3C0AF2E5-F815-2C4D-8253-F8338D5FB872}"/>
                  </a:ext>
                </a:extLst>
              </p:cNvPr>
              <p:cNvSpPr/>
              <p:nvPr/>
            </p:nvSpPr>
            <p:spPr>
              <a:xfrm>
                <a:off x="7433974" y="3014490"/>
                <a:ext cx="549468" cy="400049"/>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0" smtClean="0">
                          <a:solidFill>
                            <a:schemeClr val="tx1"/>
                          </a:solidFill>
                          <a:latin typeface="Cambria Math" panose="02040503050406030204" pitchFamily="18" charset="0"/>
                          <a:ea typeface="Cambria Math" panose="02040503050406030204" pitchFamily="18" charset="0"/>
                        </a:rPr>
                        <m:t> </m:t>
                      </m:r>
                      <m:r>
                        <m:rPr>
                          <m:sty m:val="p"/>
                        </m:rPr>
                        <a:rPr lang="en-US" sz="2600" b="0" i="0" smtClean="0">
                          <a:solidFill>
                            <a:schemeClr val="tx1"/>
                          </a:solidFill>
                          <a:latin typeface="Cambria Math" panose="02040503050406030204" pitchFamily="18" charset="0"/>
                          <a:ea typeface="Cambria Math" panose="02040503050406030204" pitchFamily="18" charset="0"/>
                        </a:rPr>
                        <m:t>σ</m:t>
                      </m:r>
                    </m:oMath>
                  </m:oMathPara>
                </a14:m>
                <a:endParaRPr lang="en-US" sz="2600" dirty="0">
                  <a:solidFill>
                    <a:schemeClr val="tx1"/>
                  </a:solidFill>
                </a:endParaRPr>
              </a:p>
            </p:txBody>
          </p:sp>
        </mc:Choice>
        <mc:Fallback xmlns="">
          <p:sp>
            <p:nvSpPr>
              <p:cNvPr id="40" name="Rounded Rectangle 39">
                <a:extLst>
                  <a:ext uri="{FF2B5EF4-FFF2-40B4-BE49-F238E27FC236}">
                    <a16:creationId xmlns:a16="http://schemas.microsoft.com/office/drawing/2014/main" id="{3C0AF2E5-F815-2C4D-8253-F8338D5FB872}"/>
                  </a:ext>
                </a:extLst>
              </p:cNvPr>
              <p:cNvSpPr>
                <a:spLocks noRot="1" noChangeAspect="1" noMove="1" noResize="1" noEditPoints="1" noAdjustHandles="1" noChangeArrowheads="1" noChangeShapeType="1" noTextEdit="1"/>
              </p:cNvSpPr>
              <p:nvPr/>
            </p:nvSpPr>
            <p:spPr>
              <a:xfrm>
                <a:off x="7433974" y="3014490"/>
                <a:ext cx="549468" cy="400049"/>
              </a:xfrm>
              <a:prstGeom prst="roundRect">
                <a:avLst/>
              </a:prstGeom>
              <a:blipFill>
                <a:blip r:embed="rId4"/>
                <a:stretch>
                  <a:fillRect l="-8696" t="-5882" b="-29412"/>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xmlns="" id="{F80A69AA-336E-A545-9E30-EC18D353B43F}"/>
                  </a:ext>
                </a:extLst>
              </p:cNvPr>
              <p:cNvSpPr/>
              <p:nvPr/>
            </p:nvSpPr>
            <p:spPr>
              <a:xfrm>
                <a:off x="8985057" y="3028604"/>
                <a:ext cx="549468" cy="400049"/>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0" smtClean="0">
                          <a:solidFill>
                            <a:schemeClr val="tx1"/>
                          </a:solidFill>
                          <a:latin typeface="Cambria Math" panose="02040503050406030204" pitchFamily="18" charset="0"/>
                          <a:ea typeface="Cambria Math" panose="02040503050406030204" pitchFamily="18" charset="0"/>
                        </a:rPr>
                        <m:t> </m:t>
                      </m:r>
                      <m:r>
                        <m:rPr>
                          <m:sty m:val="p"/>
                        </m:rPr>
                        <a:rPr lang="en-US" sz="2600" b="0" i="0" smtClean="0">
                          <a:solidFill>
                            <a:schemeClr val="tx1"/>
                          </a:solidFill>
                          <a:latin typeface="Cambria Math" panose="02040503050406030204" pitchFamily="18" charset="0"/>
                          <a:ea typeface="Cambria Math" panose="02040503050406030204" pitchFamily="18" charset="0"/>
                        </a:rPr>
                        <m:t>σ</m:t>
                      </m:r>
                    </m:oMath>
                  </m:oMathPara>
                </a14:m>
                <a:endParaRPr lang="en-US" sz="2600" dirty="0">
                  <a:solidFill>
                    <a:schemeClr val="tx1"/>
                  </a:solidFill>
                </a:endParaRPr>
              </a:p>
            </p:txBody>
          </p:sp>
        </mc:Choice>
        <mc:Fallback xmlns="">
          <p:sp>
            <p:nvSpPr>
              <p:cNvPr id="41" name="Rounded Rectangle 40">
                <a:extLst>
                  <a:ext uri="{FF2B5EF4-FFF2-40B4-BE49-F238E27FC236}">
                    <a16:creationId xmlns:a16="http://schemas.microsoft.com/office/drawing/2014/main" id="{F80A69AA-336E-A545-9E30-EC18D353B43F}"/>
                  </a:ext>
                </a:extLst>
              </p:cNvPr>
              <p:cNvSpPr>
                <a:spLocks noRot="1" noChangeAspect="1" noMove="1" noResize="1" noEditPoints="1" noAdjustHandles="1" noChangeArrowheads="1" noChangeShapeType="1" noTextEdit="1"/>
              </p:cNvSpPr>
              <p:nvPr/>
            </p:nvSpPr>
            <p:spPr>
              <a:xfrm>
                <a:off x="8985057" y="3028604"/>
                <a:ext cx="549468" cy="400049"/>
              </a:xfrm>
              <a:prstGeom prst="roundRect">
                <a:avLst/>
              </a:prstGeom>
              <a:blipFill>
                <a:blip r:embed="rId5"/>
                <a:stretch>
                  <a:fillRect l="-8696" t="-5882" b="-29412"/>
                </a:stretch>
              </a:blipFill>
              <a:ln w="3175">
                <a:solidFill>
                  <a:schemeClr val="tx1"/>
                </a:solidFill>
              </a:ln>
            </p:spPr>
            <p:txBody>
              <a:bodyPr/>
              <a:lstStyle/>
              <a:p>
                <a:r>
                  <a:rPr lang="en-US">
                    <a:noFill/>
                  </a:rPr>
                  <a:t> </a:t>
                </a:r>
              </a:p>
            </p:txBody>
          </p:sp>
        </mc:Fallback>
      </mc:AlternateContent>
      <p:sp>
        <p:nvSpPr>
          <p:cNvPr id="46" name="Freeform 45">
            <a:extLst>
              <a:ext uri="{FF2B5EF4-FFF2-40B4-BE49-F238E27FC236}">
                <a16:creationId xmlns:a16="http://schemas.microsoft.com/office/drawing/2014/main" xmlns="" id="{967D20FE-5A98-FA4E-A637-E96CBCBE2809}"/>
              </a:ext>
            </a:extLst>
          </p:cNvPr>
          <p:cNvSpPr/>
          <p:nvPr/>
        </p:nvSpPr>
        <p:spPr>
          <a:xfrm>
            <a:off x="9672638" y="3251106"/>
            <a:ext cx="571500" cy="320769"/>
          </a:xfrm>
          <a:custGeom>
            <a:avLst/>
            <a:gdLst>
              <a:gd name="connsiteX0" fmla="*/ 571500 w 571500"/>
              <a:gd name="connsiteY0" fmla="*/ 287137 h 287137"/>
              <a:gd name="connsiteX1" fmla="*/ 271462 w 571500"/>
              <a:gd name="connsiteY1" fmla="*/ 1387 h 287137"/>
              <a:gd name="connsiteX2" fmla="*/ 185737 w 571500"/>
              <a:gd name="connsiteY2" fmla="*/ 172837 h 287137"/>
              <a:gd name="connsiteX3" fmla="*/ 0 w 571500"/>
              <a:gd name="connsiteY3" fmla="*/ 44250 h 287137"/>
            </a:gdLst>
            <a:ahLst/>
            <a:cxnLst>
              <a:cxn ang="0">
                <a:pos x="connsiteX0" y="connsiteY0"/>
              </a:cxn>
              <a:cxn ang="0">
                <a:pos x="connsiteX1" y="connsiteY1"/>
              </a:cxn>
              <a:cxn ang="0">
                <a:pos x="connsiteX2" y="connsiteY2"/>
              </a:cxn>
              <a:cxn ang="0">
                <a:pos x="connsiteX3" y="connsiteY3"/>
              </a:cxn>
            </a:cxnLst>
            <a:rect l="l" t="t" r="r" b="b"/>
            <a:pathLst>
              <a:path w="571500" h="287137">
                <a:moveTo>
                  <a:pt x="571500" y="287137"/>
                </a:moveTo>
                <a:cubicBezTo>
                  <a:pt x="453628" y="153787"/>
                  <a:pt x="335756" y="20437"/>
                  <a:pt x="271462" y="1387"/>
                </a:cubicBezTo>
                <a:cubicBezTo>
                  <a:pt x="207168" y="-17663"/>
                  <a:pt x="230981" y="165693"/>
                  <a:pt x="185737" y="172837"/>
                </a:cubicBezTo>
                <a:cubicBezTo>
                  <a:pt x="140493" y="179981"/>
                  <a:pt x="70246" y="112115"/>
                  <a:pt x="0" y="44250"/>
                </a:cubicBezTo>
              </a:path>
            </a:pathLst>
          </a:custGeom>
          <a:noFill/>
          <a:ln>
            <a:solidFill>
              <a:schemeClr val="tx1">
                <a:lumMod val="50000"/>
                <a:lumOff val="50000"/>
              </a:schemeClr>
            </a:solidFill>
            <a:headEnd type="none" w="lg" len="me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xmlns="" id="{8C10417C-080F-5040-B520-B434D36D001E}"/>
              </a:ext>
            </a:extLst>
          </p:cNvPr>
          <p:cNvSpPr txBox="1"/>
          <p:nvPr/>
        </p:nvSpPr>
        <p:spPr>
          <a:xfrm>
            <a:off x="10260855" y="3341714"/>
            <a:ext cx="1645460" cy="646331"/>
          </a:xfrm>
          <a:prstGeom prst="rect">
            <a:avLst/>
          </a:prstGeom>
          <a:noFill/>
        </p:spPr>
        <p:txBody>
          <a:bodyPr wrap="square" rtlCol="0">
            <a:spAutoFit/>
          </a:bodyPr>
          <a:lstStyle/>
          <a:p>
            <a:r>
              <a:rPr lang="en-US" dirty="0">
                <a:solidFill>
                  <a:schemeClr val="tx1">
                    <a:lumMod val="65000"/>
                    <a:lumOff val="35000"/>
                  </a:schemeClr>
                </a:solidFill>
              </a:rPr>
              <a:t>Sigmoid neural net layer</a:t>
            </a:r>
          </a:p>
        </p:txBody>
      </p:sp>
    </p:spTree>
    <p:extLst>
      <p:ext uri="{BB962C8B-B14F-4D97-AF65-F5344CB8AC3E}">
        <p14:creationId xmlns:p14="http://schemas.microsoft.com/office/powerpoint/2010/main" val="3038040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xmlns="" id="{F865DF86-C08F-044E-8211-0F45F8E39727}"/>
              </a:ext>
            </a:extLst>
          </p:cNvPr>
          <p:cNvCxnSpPr/>
          <p:nvPr/>
        </p:nvCxnSpPr>
        <p:spPr>
          <a:xfrm flipV="1">
            <a:off x="9259791" y="2767372"/>
            <a:ext cx="0" cy="922512"/>
          </a:xfrm>
          <a:prstGeom prst="straightConnector1">
            <a:avLst/>
          </a:prstGeom>
          <a:ln w="28575">
            <a:headEnd type="none" w="lg"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xmlns="" id="{E834A28B-C40D-E344-AA4A-F072B98FB31E}"/>
              </a:ext>
            </a:extLst>
          </p:cNvPr>
          <p:cNvCxnSpPr/>
          <p:nvPr/>
        </p:nvCxnSpPr>
        <p:spPr>
          <a:xfrm flipV="1">
            <a:off x="7708708" y="2767372"/>
            <a:ext cx="0" cy="922512"/>
          </a:xfrm>
          <a:prstGeom prst="straightConnector1">
            <a:avLst/>
          </a:prstGeom>
          <a:ln w="28575">
            <a:headEnd type="none" w="lg" len="med"/>
            <a:tailEnd type="triangle" w="med" len="med"/>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xmlns="" id="{36571ABA-00E8-C643-AA45-DB2B46A7D9D3}"/>
              </a:ext>
            </a:extLst>
          </p:cNvPr>
          <p:cNvPicPr>
            <a:picLocks noChangeAspect="1"/>
          </p:cNvPicPr>
          <p:nvPr/>
        </p:nvPicPr>
        <p:blipFill>
          <a:blip r:embed="rId3"/>
          <a:stretch>
            <a:fillRect/>
          </a:stretch>
        </p:blipFill>
        <p:spPr>
          <a:xfrm>
            <a:off x="6635750" y="589625"/>
            <a:ext cx="4064000" cy="1460500"/>
          </a:xfrm>
          <a:prstGeom prst="rect">
            <a:avLst/>
          </a:prstGeom>
        </p:spPr>
      </p:pic>
      <p:sp>
        <p:nvSpPr>
          <p:cNvPr id="20" name="TextBox 19">
            <a:extLst>
              <a:ext uri="{FF2B5EF4-FFF2-40B4-BE49-F238E27FC236}">
                <a16:creationId xmlns:a16="http://schemas.microsoft.com/office/drawing/2014/main" xmlns="" id="{33E7878A-A222-9B4E-B523-827B4D5A7AC8}"/>
              </a:ext>
            </a:extLst>
          </p:cNvPr>
          <p:cNvSpPr txBox="1"/>
          <p:nvPr/>
        </p:nvSpPr>
        <p:spPr>
          <a:xfrm>
            <a:off x="622513" y="464874"/>
            <a:ext cx="2725683" cy="492443"/>
          </a:xfrm>
          <a:prstGeom prst="rect">
            <a:avLst/>
          </a:prstGeom>
          <a:noFill/>
        </p:spPr>
        <p:txBody>
          <a:bodyPr wrap="none" rtlCol="0">
            <a:spAutoFit/>
          </a:bodyPr>
          <a:lstStyle/>
          <a:p>
            <a:r>
              <a:rPr lang="en-US" sz="2600" b="1" dirty="0"/>
              <a:t>LSTM Architecture</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F858D530-8434-9948-9F3E-92A1DF5E17A9}"/>
                  </a:ext>
                </a:extLst>
              </p:cNvPr>
              <p:cNvSpPr txBox="1"/>
              <p:nvPr/>
            </p:nvSpPr>
            <p:spPr>
              <a:xfrm>
                <a:off x="828676" y="1219781"/>
                <a:ext cx="5772397" cy="4530023"/>
              </a:xfrm>
              <a:prstGeom prst="rect">
                <a:avLst/>
              </a:prstGeom>
              <a:noFill/>
            </p:spPr>
            <p:txBody>
              <a:bodyPr wrap="square" rtlCol="0">
                <a:spAutoFit/>
              </a:bodyPr>
              <a:lstStyle/>
              <a:p>
                <a:pPr marL="285750" indent="-285750">
                  <a:buFont typeface="Arial" panose="020B0604020202020204" pitchFamily="34" charset="0"/>
                  <a:buChar char="•"/>
                </a:pPr>
                <a:r>
                  <a:rPr lang="en-US" dirty="0"/>
                  <a:t>A very important part of the architecture is its </a:t>
                </a:r>
                <a:r>
                  <a:rPr lang="en-US" b="1" dirty="0"/>
                  <a:t>cell state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The cell state is regulated by structures called </a:t>
                </a:r>
                <a:r>
                  <a:rPr lang="en-US" b="1" dirty="0"/>
                  <a:t>gates.</a:t>
                </a:r>
              </a:p>
              <a:p>
                <a:r>
                  <a:rPr lang="en-US" b="1" dirty="0"/>
                  <a:t>	</a:t>
                </a:r>
                <a:r>
                  <a:rPr lang="en-US" dirty="0"/>
                  <a:t>Gates are pointwise operations.</a:t>
                </a:r>
              </a:p>
              <a:p>
                <a:endParaRPr lang="en-US" b="1" dirty="0"/>
              </a:p>
              <a:p>
                <a:endParaRPr lang="en-US" b="1" dirty="0"/>
              </a:p>
              <a:p>
                <a:r>
                  <a:rPr lang="en-US" b="1" i="1" dirty="0"/>
                  <a:t>Forget Gate Layer </a:t>
                </a:r>
                <a:r>
                  <a:rPr lang="en-US" dirty="0"/>
                  <a:t>, looks at the output value (h</a:t>
                </a:r>
                <a:r>
                  <a:rPr lang="en-US" baseline="-25000" dirty="0"/>
                  <a:t>t-1</a:t>
                </a:r>
                <a:r>
                  <a:rPr lang="en-US" dirty="0"/>
                  <a:t>) and input (</a:t>
                </a:r>
                <a:r>
                  <a:rPr lang="en-US" dirty="0" err="1"/>
                  <a:t>x</a:t>
                </a:r>
                <a:r>
                  <a:rPr lang="en-US" baseline="-25000" dirty="0" err="1"/>
                  <a:t>t</a:t>
                </a:r>
                <a:r>
                  <a:rPr lang="en-US" dirty="0"/>
                  <a:t>) and assigns either a 0 (discard) or 1 (keep) to each number in the cell state C</a:t>
                </a:r>
                <a:r>
                  <a:rPr lang="en-US" baseline="-25000" dirty="0"/>
                  <a:t>t-1</a:t>
                </a:r>
              </a:p>
              <a:p>
                <a:endParaRPr lang="en-US" b="1" i="1" dirty="0"/>
              </a:p>
              <a:p>
                <a:r>
                  <a:rPr lang="en-US" b="1" i="1" dirty="0"/>
                  <a:t>Input Gate Layer</a:t>
                </a:r>
                <a:r>
                  <a:rPr lang="en-US" dirty="0"/>
                  <a:t> , decides which values to update using a sigmoid layer and tanh layer. Creates a vector of new candidate values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b="0" i="1" smtClean="0">
                                <a:latin typeface="Cambria Math" panose="02040503050406030204" pitchFamily="18" charset="0"/>
                              </a:rPr>
                              <m:t>𝐶</m:t>
                            </m:r>
                          </m:e>
                        </m:acc>
                      </m:e>
                      <m:sub>
                        <m:r>
                          <a:rPr lang="en-US" b="0" i="1" smtClean="0">
                            <a:latin typeface="Cambria Math" panose="02040503050406030204" pitchFamily="18" charset="0"/>
                          </a:rPr>
                          <m:t>𝑡</m:t>
                        </m:r>
                      </m:sub>
                    </m:sSub>
                  </m:oMath>
                </a14:m>
                <a:r>
                  <a:rPr lang="en-US" b="1" i="1" dirty="0"/>
                  <a:t> </a:t>
                </a:r>
                <a:r>
                  <a:rPr lang="en-US" dirty="0"/>
                  <a:t>that could be added to the state.</a:t>
                </a:r>
                <a:endParaRPr lang="en-US" b="1" i="1" dirty="0"/>
              </a:p>
              <a:p>
                <a:pPr marL="285750" indent="-285750">
                  <a:buFont typeface="Arial" panose="020B0604020202020204" pitchFamily="34" charset="0"/>
                  <a:buChar char="•"/>
                </a:pPr>
                <a:endParaRPr lang="en-US" b="1" dirty="0"/>
              </a:p>
            </p:txBody>
          </p:sp>
        </mc:Choice>
        <mc:Fallback xmlns="">
          <p:sp>
            <p:nvSpPr>
              <p:cNvPr id="21" name="TextBox 20">
                <a:extLst>
                  <a:ext uri="{FF2B5EF4-FFF2-40B4-BE49-F238E27FC236}">
                    <a16:creationId xmlns:a16="http://schemas.microsoft.com/office/drawing/2014/main" id="{F858D530-8434-9948-9F3E-92A1DF5E17A9}"/>
                  </a:ext>
                </a:extLst>
              </p:cNvPr>
              <p:cNvSpPr txBox="1">
                <a:spLocks noRot="1" noChangeAspect="1" noMove="1" noResize="1" noEditPoints="1" noAdjustHandles="1" noChangeArrowheads="1" noChangeShapeType="1" noTextEdit="1"/>
              </p:cNvSpPr>
              <p:nvPr/>
            </p:nvSpPr>
            <p:spPr>
              <a:xfrm>
                <a:off x="828676" y="1219781"/>
                <a:ext cx="5772397" cy="4530023"/>
              </a:xfrm>
              <a:prstGeom prst="rect">
                <a:avLst/>
              </a:prstGeom>
              <a:blipFill>
                <a:blip r:embed="rId4"/>
                <a:stretch>
                  <a:fillRect l="-658" t="-560" r="-877"/>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xmlns="" id="{14B83497-C4FE-0447-8453-F6C59E1E5153}"/>
              </a:ext>
            </a:extLst>
          </p:cNvPr>
          <p:cNvCxnSpPr>
            <a:cxnSpLocks/>
          </p:cNvCxnSpPr>
          <p:nvPr/>
        </p:nvCxnSpPr>
        <p:spPr>
          <a:xfrm>
            <a:off x="6501383" y="1553990"/>
            <a:ext cx="4466655" cy="0"/>
          </a:xfrm>
          <a:prstGeom prst="straightConnector1">
            <a:avLst/>
          </a:prstGeom>
          <a:ln w="28575">
            <a:solidFill>
              <a:schemeClr val="tx1">
                <a:lumMod val="65000"/>
                <a:lumOff val="35000"/>
                <a:alpha val="88000"/>
              </a:schemeClr>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xmlns="" id="{7CCD9BDA-71D0-0549-AB91-8B730C1B1F82}"/>
              </a:ext>
            </a:extLst>
          </p:cNvPr>
          <p:cNvSpPr txBox="1"/>
          <p:nvPr/>
        </p:nvSpPr>
        <p:spPr>
          <a:xfrm>
            <a:off x="10074420" y="672769"/>
            <a:ext cx="4395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xmlns="" id="{DABB721F-0E30-E74B-81BB-9DF925855035}"/>
              </a:ext>
            </a:extLst>
          </p:cNvPr>
          <p:cNvSpPr txBox="1"/>
          <p:nvPr/>
        </p:nvSpPr>
        <p:spPr>
          <a:xfrm>
            <a:off x="6739186" y="711096"/>
            <a:ext cx="6062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 -1</a:t>
            </a:r>
            <a:endParaRPr lang="en-US" dirty="0">
              <a:latin typeface="Times New Roman" panose="02020603050405020304" pitchFamily="18"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xmlns="" id="{8C5D074B-755D-0B44-86BF-B8B3793BD444}"/>
              </a:ext>
            </a:extLst>
          </p:cNvPr>
          <p:cNvCxnSpPr>
            <a:cxnSpLocks/>
          </p:cNvCxnSpPr>
          <p:nvPr/>
        </p:nvCxnSpPr>
        <p:spPr>
          <a:xfrm>
            <a:off x="6501383" y="2592215"/>
            <a:ext cx="4466655" cy="0"/>
          </a:xfrm>
          <a:prstGeom prst="straightConnector1">
            <a:avLst/>
          </a:prstGeom>
          <a:ln w="28575">
            <a:solidFill>
              <a:schemeClr val="tx1">
                <a:lumMod val="65000"/>
                <a:lumOff val="35000"/>
                <a:alpha val="88000"/>
              </a:schemeClr>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xmlns="" id="{0A4D61F3-8798-9042-AAC9-FC8CD6A0C249}"/>
              </a:ext>
            </a:extLst>
          </p:cNvPr>
          <p:cNvSpPr txBox="1"/>
          <p:nvPr/>
        </p:nvSpPr>
        <p:spPr>
          <a:xfrm>
            <a:off x="10074420" y="2027553"/>
            <a:ext cx="4395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xmlns="" id="{86388A98-7BE0-1E49-98C6-53B3CE807D7C}"/>
              </a:ext>
            </a:extLst>
          </p:cNvPr>
          <p:cNvSpPr txBox="1"/>
          <p:nvPr/>
        </p:nvSpPr>
        <p:spPr>
          <a:xfrm>
            <a:off x="6739186" y="2065880"/>
            <a:ext cx="60625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a:t>
            </a:r>
            <a:r>
              <a:rPr lang="en-US" baseline="-25000" dirty="0">
                <a:latin typeface="Times New Roman" panose="02020603050405020304" pitchFamily="18" charset="0"/>
                <a:cs typeface="Times New Roman" panose="02020603050405020304" pitchFamily="18" charset="0"/>
              </a:rPr>
              <a:t>t -1</a:t>
            </a:r>
            <a:endParaRPr lang="en-US" dirty="0">
              <a:latin typeface="Times New Roman" panose="02020603050405020304" pitchFamily="18" charset="0"/>
              <a:cs typeface="Times New Roman" panose="02020603050405020304" pitchFamily="18" charset="0"/>
            </a:endParaRPr>
          </a:p>
        </p:txBody>
      </p:sp>
      <p:sp>
        <p:nvSpPr>
          <p:cNvPr id="38" name="Oval 37">
            <a:extLst>
              <a:ext uri="{FF2B5EF4-FFF2-40B4-BE49-F238E27FC236}">
                <a16:creationId xmlns:a16="http://schemas.microsoft.com/office/drawing/2014/main" xmlns="" id="{60A6F7D0-27E3-5643-86CA-A42BC5331E67}"/>
              </a:ext>
            </a:extLst>
          </p:cNvPr>
          <p:cNvSpPr/>
          <p:nvPr/>
        </p:nvSpPr>
        <p:spPr>
          <a:xfrm>
            <a:off x="7551546" y="2406476"/>
            <a:ext cx="314325" cy="314325"/>
          </a:xfrm>
          <a:prstGeom prst="ellipse">
            <a:avLst/>
          </a:prstGeom>
          <a:solidFill>
            <a:srgbClr val="FFA6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rPr>
              <a:t>X</a:t>
            </a:r>
          </a:p>
        </p:txBody>
      </p:sp>
      <p:sp>
        <p:nvSpPr>
          <p:cNvPr id="39" name="Oval 38">
            <a:extLst>
              <a:ext uri="{FF2B5EF4-FFF2-40B4-BE49-F238E27FC236}">
                <a16:creationId xmlns:a16="http://schemas.microsoft.com/office/drawing/2014/main" xmlns="" id="{040E53C5-FFC1-7841-A5C9-8B46A466D570}"/>
              </a:ext>
            </a:extLst>
          </p:cNvPr>
          <p:cNvSpPr/>
          <p:nvPr/>
        </p:nvSpPr>
        <p:spPr>
          <a:xfrm>
            <a:off x="9102629" y="2406476"/>
            <a:ext cx="314325" cy="314325"/>
          </a:xfrm>
          <a:prstGeom prst="ellipse">
            <a:avLst/>
          </a:prstGeom>
          <a:solidFill>
            <a:srgbClr val="FFA6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2">
                    <a:lumMod val="25000"/>
                  </a:schemeClr>
                </a:solidFill>
              </a:rPr>
              <a:t>+</a:t>
            </a:r>
          </a:p>
        </p:txBody>
      </p:sp>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xmlns="" id="{3C0AF2E5-F815-2C4D-8253-F8338D5FB872}"/>
                  </a:ext>
                </a:extLst>
              </p:cNvPr>
              <p:cNvSpPr/>
              <p:nvPr/>
            </p:nvSpPr>
            <p:spPr>
              <a:xfrm>
                <a:off x="7433974" y="3014490"/>
                <a:ext cx="549468" cy="400049"/>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0" smtClean="0">
                          <a:solidFill>
                            <a:schemeClr val="tx1"/>
                          </a:solidFill>
                          <a:latin typeface="Cambria Math" panose="02040503050406030204" pitchFamily="18" charset="0"/>
                          <a:ea typeface="Cambria Math" panose="02040503050406030204" pitchFamily="18" charset="0"/>
                        </a:rPr>
                        <m:t> </m:t>
                      </m:r>
                      <m:r>
                        <m:rPr>
                          <m:sty m:val="p"/>
                        </m:rPr>
                        <a:rPr lang="en-US" sz="2600" b="0" i="0" smtClean="0">
                          <a:solidFill>
                            <a:schemeClr val="tx1"/>
                          </a:solidFill>
                          <a:latin typeface="Cambria Math" panose="02040503050406030204" pitchFamily="18" charset="0"/>
                          <a:ea typeface="Cambria Math" panose="02040503050406030204" pitchFamily="18" charset="0"/>
                        </a:rPr>
                        <m:t>σ</m:t>
                      </m:r>
                    </m:oMath>
                  </m:oMathPara>
                </a14:m>
                <a:endParaRPr lang="en-US" sz="2600" dirty="0">
                  <a:solidFill>
                    <a:schemeClr val="tx1"/>
                  </a:solidFill>
                </a:endParaRPr>
              </a:p>
            </p:txBody>
          </p:sp>
        </mc:Choice>
        <mc:Fallback xmlns="">
          <p:sp>
            <p:nvSpPr>
              <p:cNvPr id="40" name="Rounded Rectangle 39">
                <a:extLst>
                  <a:ext uri="{FF2B5EF4-FFF2-40B4-BE49-F238E27FC236}">
                    <a16:creationId xmlns:a16="http://schemas.microsoft.com/office/drawing/2014/main" id="{3C0AF2E5-F815-2C4D-8253-F8338D5FB872}"/>
                  </a:ext>
                </a:extLst>
              </p:cNvPr>
              <p:cNvSpPr>
                <a:spLocks noRot="1" noChangeAspect="1" noMove="1" noResize="1" noEditPoints="1" noAdjustHandles="1" noChangeArrowheads="1" noChangeShapeType="1" noTextEdit="1"/>
              </p:cNvSpPr>
              <p:nvPr/>
            </p:nvSpPr>
            <p:spPr>
              <a:xfrm>
                <a:off x="7433974" y="3014490"/>
                <a:ext cx="549468" cy="400049"/>
              </a:xfrm>
              <a:prstGeom prst="roundRect">
                <a:avLst/>
              </a:prstGeom>
              <a:blipFill>
                <a:blip r:embed="rId5"/>
                <a:stretch>
                  <a:fillRect l="-8696" t="-5882" b="-29412"/>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ounded Rectangle 40">
                <a:extLst>
                  <a:ext uri="{FF2B5EF4-FFF2-40B4-BE49-F238E27FC236}">
                    <a16:creationId xmlns:a16="http://schemas.microsoft.com/office/drawing/2014/main" xmlns="" id="{F80A69AA-336E-A545-9E30-EC18D353B43F}"/>
                  </a:ext>
                </a:extLst>
              </p:cNvPr>
              <p:cNvSpPr/>
              <p:nvPr/>
            </p:nvSpPr>
            <p:spPr>
              <a:xfrm>
                <a:off x="8985057" y="3028604"/>
                <a:ext cx="549468" cy="400049"/>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b="0" i="0" smtClean="0">
                          <a:solidFill>
                            <a:schemeClr val="tx1"/>
                          </a:solidFill>
                          <a:latin typeface="Cambria Math" panose="02040503050406030204" pitchFamily="18" charset="0"/>
                          <a:ea typeface="Cambria Math" panose="02040503050406030204" pitchFamily="18" charset="0"/>
                        </a:rPr>
                        <m:t> </m:t>
                      </m:r>
                      <m:r>
                        <m:rPr>
                          <m:sty m:val="p"/>
                        </m:rPr>
                        <a:rPr lang="en-US" sz="2600" b="0" i="0" smtClean="0">
                          <a:solidFill>
                            <a:schemeClr val="tx1"/>
                          </a:solidFill>
                          <a:latin typeface="Cambria Math" panose="02040503050406030204" pitchFamily="18" charset="0"/>
                          <a:ea typeface="Cambria Math" panose="02040503050406030204" pitchFamily="18" charset="0"/>
                        </a:rPr>
                        <m:t>σ</m:t>
                      </m:r>
                    </m:oMath>
                  </m:oMathPara>
                </a14:m>
                <a:endParaRPr lang="en-US" sz="2600" dirty="0">
                  <a:solidFill>
                    <a:schemeClr val="tx1"/>
                  </a:solidFill>
                </a:endParaRPr>
              </a:p>
            </p:txBody>
          </p:sp>
        </mc:Choice>
        <mc:Fallback xmlns="">
          <p:sp>
            <p:nvSpPr>
              <p:cNvPr id="41" name="Rounded Rectangle 40">
                <a:extLst>
                  <a:ext uri="{FF2B5EF4-FFF2-40B4-BE49-F238E27FC236}">
                    <a16:creationId xmlns:a16="http://schemas.microsoft.com/office/drawing/2014/main" id="{F80A69AA-336E-A545-9E30-EC18D353B43F}"/>
                  </a:ext>
                </a:extLst>
              </p:cNvPr>
              <p:cNvSpPr>
                <a:spLocks noRot="1" noChangeAspect="1" noMove="1" noResize="1" noEditPoints="1" noAdjustHandles="1" noChangeArrowheads="1" noChangeShapeType="1" noTextEdit="1"/>
              </p:cNvSpPr>
              <p:nvPr/>
            </p:nvSpPr>
            <p:spPr>
              <a:xfrm>
                <a:off x="8985057" y="3028604"/>
                <a:ext cx="549468" cy="400049"/>
              </a:xfrm>
              <a:prstGeom prst="roundRect">
                <a:avLst/>
              </a:prstGeom>
              <a:blipFill>
                <a:blip r:embed="rId6"/>
                <a:stretch>
                  <a:fillRect l="-8696" t="-5882" b="-29412"/>
                </a:stretch>
              </a:blipFill>
              <a:ln w="3175">
                <a:solidFill>
                  <a:schemeClr val="tx1"/>
                </a:solidFill>
              </a:ln>
            </p:spPr>
            <p:txBody>
              <a:bodyPr/>
              <a:lstStyle/>
              <a:p>
                <a:r>
                  <a:rPr lang="en-US">
                    <a:noFill/>
                  </a:rPr>
                  <a:t> </a:t>
                </a:r>
              </a:p>
            </p:txBody>
          </p:sp>
        </mc:Fallback>
      </mc:AlternateContent>
      <p:sp>
        <p:nvSpPr>
          <p:cNvPr id="46" name="Freeform 45">
            <a:extLst>
              <a:ext uri="{FF2B5EF4-FFF2-40B4-BE49-F238E27FC236}">
                <a16:creationId xmlns:a16="http://schemas.microsoft.com/office/drawing/2014/main" xmlns="" id="{967D20FE-5A98-FA4E-A637-E96CBCBE2809}"/>
              </a:ext>
            </a:extLst>
          </p:cNvPr>
          <p:cNvSpPr/>
          <p:nvPr/>
        </p:nvSpPr>
        <p:spPr>
          <a:xfrm>
            <a:off x="9672638" y="3251106"/>
            <a:ext cx="571500" cy="320769"/>
          </a:xfrm>
          <a:custGeom>
            <a:avLst/>
            <a:gdLst>
              <a:gd name="connsiteX0" fmla="*/ 571500 w 571500"/>
              <a:gd name="connsiteY0" fmla="*/ 287137 h 287137"/>
              <a:gd name="connsiteX1" fmla="*/ 271462 w 571500"/>
              <a:gd name="connsiteY1" fmla="*/ 1387 h 287137"/>
              <a:gd name="connsiteX2" fmla="*/ 185737 w 571500"/>
              <a:gd name="connsiteY2" fmla="*/ 172837 h 287137"/>
              <a:gd name="connsiteX3" fmla="*/ 0 w 571500"/>
              <a:gd name="connsiteY3" fmla="*/ 44250 h 287137"/>
            </a:gdLst>
            <a:ahLst/>
            <a:cxnLst>
              <a:cxn ang="0">
                <a:pos x="connsiteX0" y="connsiteY0"/>
              </a:cxn>
              <a:cxn ang="0">
                <a:pos x="connsiteX1" y="connsiteY1"/>
              </a:cxn>
              <a:cxn ang="0">
                <a:pos x="connsiteX2" y="connsiteY2"/>
              </a:cxn>
              <a:cxn ang="0">
                <a:pos x="connsiteX3" y="connsiteY3"/>
              </a:cxn>
            </a:cxnLst>
            <a:rect l="l" t="t" r="r" b="b"/>
            <a:pathLst>
              <a:path w="571500" h="287137">
                <a:moveTo>
                  <a:pt x="571500" y="287137"/>
                </a:moveTo>
                <a:cubicBezTo>
                  <a:pt x="453628" y="153787"/>
                  <a:pt x="335756" y="20437"/>
                  <a:pt x="271462" y="1387"/>
                </a:cubicBezTo>
                <a:cubicBezTo>
                  <a:pt x="207168" y="-17663"/>
                  <a:pt x="230981" y="165693"/>
                  <a:pt x="185737" y="172837"/>
                </a:cubicBezTo>
                <a:cubicBezTo>
                  <a:pt x="140493" y="179981"/>
                  <a:pt x="70246" y="112115"/>
                  <a:pt x="0" y="44250"/>
                </a:cubicBezTo>
              </a:path>
            </a:pathLst>
          </a:custGeom>
          <a:noFill/>
          <a:ln>
            <a:solidFill>
              <a:schemeClr val="tx1">
                <a:lumMod val="50000"/>
                <a:lumOff val="50000"/>
              </a:schemeClr>
            </a:solidFill>
            <a:headEnd type="none" w="lg" len="me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xmlns="" id="{8C10417C-080F-5040-B520-B434D36D001E}"/>
              </a:ext>
            </a:extLst>
          </p:cNvPr>
          <p:cNvSpPr txBox="1"/>
          <p:nvPr/>
        </p:nvSpPr>
        <p:spPr>
          <a:xfrm>
            <a:off x="10260855" y="3341714"/>
            <a:ext cx="1645460" cy="646331"/>
          </a:xfrm>
          <a:prstGeom prst="rect">
            <a:avLst/>
          </a:prstGeom>
          <a:noFill/>
        </p:spPr>
        <p:txBody>
          <a:bodyPr wrap="square" rtlCol="0">
            <a:spAutoFit/>
          </a:bodyPr>
          <a:lstStyle/>
          <a:p>
            <a:r>
              <a:rPr lang="en-US" dirty="0">
                <a:solidFill>
                  <a:schemeClr val="tx1">
                    <a:lumMod val="65000"/>
                    <a:lumOff val="35000"/>
                  </a:schemeClr>
                </a:solidFill>
              </a:rPr>
              <a:t>Sigmoid neural net layer</a:t>
            </a:r>
          </a:p>
        </p:txBody>
      </p:sp>
    </p:spTree>
    <p:extLst>
      <p:ext uri="{BB962C8B-B14F-4D97-AF65-F5344CB8AC3E}">
        <p14:creationId xmlns:p14="http://schemas.microsoft.com/office/powerpoint/2010/main" val="37478321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597951C-F0E4-4846-97D8-F52F15A479BD}"/>
              </a:ext>
            </a:extLst>
          </p:cNvPr>
          <p:cNvPicPr>
            <a:picLocks noChangeAspect="1"/>
          </p:cNvPicPr>
          <p:nvPr/>
        </p:nvPicPr>
        <p:blipFill>
          <a:blip r:embed="rId2"/>
          <a:stretch>
            <a:fillRect/>
          </a:stretch>
        </p:blipFill>
        <p:spPr>
          <a:xfrm>
            <a:off x="971551" y="1255291"/>
            <a:ext cx="10348912" cy="3932763"/>
          </a:xfrm>
          <a:prstGeom prst="rect">
            <a:avLst/>
          </a:prstGeom>
        </p:spPr>
      </p:pic>
      <p:pic>
        <p:nvPicPr>
          <p:cNvPr id="6" name="Picture 5">
            <a:extLst>
              <a:ext uri="{FF2B5EF4-FFF2-40B4-BE49-F238E27FC236}">
                <a16:creationId xmlns:a16="http://schemas.microsoft.com/office/drawing/2014/main" xmlns="" id="{D738199A-325D-5A4B-B7E7-650CB476C24B}"/>
              </a:ext>
            </a:extLst>
          </p:cNvPr>
          <p:cNvPicPr>
            <a:picLocks noChangeAspect="1"/>
          </p:cNvPicPr>
          <p:nvPr/>
        </p:nvPicPr>
        <p:blipFill>
          <a:blip r:embed="rId3"/>
          <a:stretch>
            <a:fillRect/>
          </a:stretch>
        </p:blipFill>
        <p:spPr>
          <a:xfrm>
            <a:off x="3552032" y="5188054"/>
            <a:ext cx="5187949" cy="1171667"/>
          </a:xfrm>
          <a:prstGeom prst="rect">
            <a:avLst/>
          </a:prstGeom>
        </p:spPr>
      </p:pic>
      <p:sp>
        <p:nvSpPr>
          <p:cNvPr id="7" name="Rectangle 6">
            <a:extLst>
              <a:ext uri="{FF2B5EF4-FFF2-40B4-BE49-F238E27FC236}">
                <a16:creationId xmlns:a16="http://schemas.microsoft.com/office/drawing/2014/main" xmlns="" id="{04FFD061-7255-C840-B942-96D9B6A47F75}"/>
              </a:ext>
            </a:extLst>
          </p:cNvPr>
          <p:cNvSpPr/>
          <p:nvPr/>
        </p:nvSpPr>
        <p:spPr>
          <a:xfrm>
            <a:off x="3342503" y="6359721"/>
            <a:ext cx="5878469" cy="369332"/>
          </a:xfrm>
          <a:prstGeom prst="rect">
            <a:avLst/>
          </a:prstGeom>
        </p:spPr>
        <p:txBody>
          <a:bodyPr wrap="none">
            <a:spAutoFit/>
          </a:bodyPr>
          <a:lstStyle/>
          <a:p>
            <a:r>
              <a:rPr lang="en-US" dirty="0">
                <a:solidFill>
                  <a:schemeClr val="tx1">
                    <a:lumMod val="65000"/>
                    <a:lumOff val="35000"/>
                  </a:schemeClr>
                </a:solidFill>
                <a:latin typeface="+mj-lt"/>
              </a:rPr>
              <a:t>http://</a:t>
            </a:r>
            <a:r>
              <a:rPr lang="en-US" dirty="0" err="1">
                <a:solidFill>
                  <a:schemeClr val="tx1">
                    <a:lumMod val="65000"/>
                    <a:lumOff val="35000"/>
                  </a:schemeClr>
                </a:solidFill>
                <a:latin typeface="+mj-lt"/>
              </a:rPr>
              <a:t>colah.github.io</a:t>
            </a:r>
            <a:r>
              <a:rPr lang="en-US" dirty="0">
                <a:solidFill>
                  <a:schemeClr val="tx1">
                    <a:lumMod val="65000"/>
                    <a:lumOff val="35000"/>
                  </a:schemeClr>
                </a:solidFill>
                <a:latin typeface="+mj-lt"/>
              </a:rPr>
              <a:t>/posts/2015-08-Understanding-LSTMs/</a:t>
            </a:r>
          </a:p>
        </p:txBody>
      </p:sp>
    </p:spTree>
    <p:extLst>
      <p:ext uri="{BB962C8B-B14F-4D97-AF65-F5344CB8AC3E}">
        <p14:creationId xmlns:p14="http://schemas.microsoft.com/office/powerpoint/2010/main" val="29109291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299021B-AE9C-0042-AC83-01547E545054}"/>
              </a:ext>
            </a:extLst>
          </p:cNvPr>
          <p:cNvPicPr>
            <a:picLocks noChangeAspect="1"/>
          </p:cNvPicPr>
          <p:nvPr/>
        </p:nvPicPr>
        <p:blipFill>
          <a:blip r:embed="rId2">
            <a:alphaModFix/>
          </a:blip>
          <a:stretch>
            <a:fillRect/>
          </a:stretch>
        </p:blipFill>
        <p:spPr>
          <a:xfrm>
            <a:off x="2228850" y="121779"/>
            <a:ext cx="7743825" cy="4828801"/>
          </a:xfrm>
          <a:prstGeom prst="rect">
            <a:avLst/>
          </a:prstGeom>
        </p:spPr>
      </p:pic>
    </p:spTree>
    <p:extLst>
      <p:ext uri="{BB962C8B-B14F-4D97-AF65-F5344CB8AC3E}">
        <p14:creationId xmlns:p14="http://schemas.microsoft.com/office/powerpoint/2010/main" val="805679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13BFB44-EB33-0742-B366-FCF07B0D2910}"/>
              </a:ext>
            </a:extLst>
          </p:cNvPr>
          <p:cNvPicPr>
            <a:picLocks noChangeAspect="1"/>
          </p:cNvPicPr>
          <p:nvPr/>
        </p:nvPicPr>
        <p:blipFill rotWithShape="1">
          <a:blip r:embed="rId2"/>
          <a:srcRect r="47994"/>
          <a:stretch/>
        </p:blipFill>
        <p:spPr>
          <a:xfrm>
            <a:off x="2143125" y="100014"/>
            <a:ext cx="7543800" cy="4873424"/>
          </a:xfrm>
          <a:prstGeom prst="rect">
            <a:avLst/>
          </a:prstGeom>
        </p:spPr>
      </p:pic>
      <p:pic>
        <p:nvPicPr>
          <p:cNvPr id="5" name="Picture 4">
            <a:extLst>
              <a:ext uri="{FF2B5EF4-FFF2-40B4-BE49-F238E27FC236}">
                <a16:creationId xmlns:a16="http://schemas.microsoft.com/office/drawing/2014/main" xmlns="" id="{1700859A-51D4-9A48-B5B1-5F1829B58375}"/>
              </a:ext>
            </a:extLst>
          </p:cNvPr>
          <p:cNvPicPr>
            <a:picLocks noChangeAspect="1"/>
          </p:cNvPicPr>
          <p:nvPr/>
        </p:nvPicPr>
        <p:blipFill rotWithShape="1">
          <a:blip r:embed="rId2"/>
          <a:srcRect l="54511" t="37146" r="1919" b="32297"/>
          <a:stretch/>
        </p:blipFill>
        <p:spPr>
          <a:xfrm>
            <a:off x="3571874" y="4973438"/>
            <a:ext cx="4972051" cy="1171575"/>
          </a:xfrm>
          <a:prstGeom prst="rect">
            <a:avLst/>
          </a:prstGeom>
        </p:spPr>
      </p:pic>
    </p:spTree>
    <p:extLst>
      <p:ext uri="{BB962C8B-B14F-4D97-AF65-F5344CB8AC3E}">
        <p14:creationId xmlns:p14="http://schemas.microsoft.com/office/powerpoint/2010/main" val="1746680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DFE3EEB-C251-314C-8248-D9D13700AEC9}"/>
              </a:ext>
            </a:extLst>
          </p:cNvPr>
          <p:cNvPicPr>
            <a:picLocks noChangeAspect="1"/>
          </p:cNvPicPr>
          <p:nvPr/>
        </p:nvPicPr>
        <p:blipFill rotWithShape="1">
          <a:blip r:embed="rId2">
            <a:alphaModFix/>
          </a:blip>
          <a:srcRect r="49915"/>
          <a:stretch/>
        </p:blipFill>
        <p:spPr>
          <a:xfrm>
            <a:off x="2243138" y="116129"/>
            <a:ext cx="7343777" cy="4828235"/>
          </a:xfrm>
          <a:prstGeom prst="rect">
            <a:avLst/>
          </a:prstGeom>
        </p:spPr>
      </p:pic>
      <p:pic>
        <p:nvPicPr>
          <p:cNvPr id="6" name="Picture 5">
            <a:extLst>
              <a:ext uri="{FF2B5EF4-FFF2-40B4-BE49-F238E27FC236}">
                <a16:creationId xmlns:a16="http://schemas.microsoft.com/office/drawing/2014/main" xmlns="" id="{D541BF16-0FAB-7E41-992C-5160B19B106F}"/>
              </a:ext>
            </a:extLst>
          </p:cNvPr>
          <p:cNvPicPr>
            <a:picLocks noChangeAspect="1"/>
          </p:cNvPicPr>
          <p:nvPr/>
        </p:nvPicPr>
        <p:blipFill rotWithShape="1">
          <a:blip r:embed="rId2">
            <a:alphaModFix/>
          </a:blip>
          <a:srcRect l="52748" t="36163" r="1552" b="26552"/>
          <a:stretch/>
        </p:blipFill>
        <p:spPr>
          <a:xfrm>
            <a:off x="3479007" y="4944364"/>
            <a:ext cx="5500687" cy="1477797"/>
          </a:xfrm>
          <a:prstGeom prst="rect">
            <a:avLst/>
          </a:prstGeom>
        </p:spPr>
      </p:pic>
    </p:spTree>
    <p:extLst>
      <p:ext uri="{BB962C8B-B14F-4D97-AF65-F5344CB8AC3E}">
        <p14:creationId xmlns:p14="http://schemas.microsoft.com/office/powerpoint/2010/main" val="35968552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095" y="983630"/>
            <a:ext cx="5302406" cy="3534937"/>
          </a:xfrm>
          <a:prstGeom prst="rect">
            <a:avLst/>
          </a:prstGeom>
          <a:ln>
            <a:solidFill>
              <a:schemeClr val="tx1"/>
            </a:solidFill>
          </a:ln>
          <a:effectLst>
            <a:outerShdw blurRad="50800" dist="38100" dir="5400000" algn="t" rotWithShape="0">
              <a:prstClr val="black">
                <a:alpha val="40000"/>
              </a:prstClr>
            </a:outerShdw>
          </a:effectLst>
        </p:spPr>
      </p:pic>
      <p:sp>
        <p:nvSpPr>
          <p:cNvPr id="5" name="TextBox 4"/>
          <p:cNvSpPr txBox="1"/>
          <p:nvPr/>
        </p:nvSpPr>
        <p:spPr>
          <a:xfrm>
            <a:off x="4537882" y="1413371"/>
            <a:ext cx="184731" cy="369332"/>
          </a:xfrm>
          <a:prstGeom prst="rect">
            <a:avLst/>
          </a:prstGeom>
          <a:noFill/>
        </p:spPr>
        <p:txBody>
          <a:bodyPr wrap="none" rtlCol="0">
            <a:spAutoFit/>
          </a:bodyPr>
          <a:lstStyle/>
          <a:p>
            <a:endParaRPr lang="en-US" dirty="0"/>
          </a:p>
        </p:txBody>
      </p:sp>
      <p:sp>
        <p:nvSpPr>
          <p:cNvPr id="8" name="Rectangle 7"/>
          <p:cNvSpPr/>
          <p:nvPr/>
        </p:nvSpPr>
        <p:spPr>
          <a:xfrm>
            <a:off x="3507231" y="2661549"/>
            <a:ext cx="5292133" cy="369332"/>
          </a:xfrm>
          <a:prstGeom prst="rect">
            <a:avLst/>
          </a:prstGeom>
          <a:solidFill>
            <a:schemeClr val="bg1">
              <a:lumMod val="95000"/>
              <a:alpha val="91000"/>
            </a:schemeClr>
          </a:solidFill>
          <a:effectLst>
            <a:softEdge rad="0"/>
          </a:effectLst>
        </p:spPr>
        <p:txBody>
          <a:bodyPr wrap="square">
            <a:spAutoFit/>
          </a:bodyPr>
          <a:lstStyle/>
          <a:p>
            <a:pPr algn="ctr"/>
            <a:r>
              <a:rPr lang="en-US" dirty="0">
                <a:latin typeface="Al Bayan Plain" charset="-78"/>
                <a:ea typeface="Al Bayan Plain" charset="-78"/>
                <a:cs typeface="Al Bayan Plain" charset="-78"/>
              </a:rPr>
              <a:t>We live at the intersection of two unprecedented ages</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6523"/>
          <a:stretch/>
        </p:blipFill>
        <p:spPr>
          <a:xfrm>
            <a:off x="595100" y="4021337"/>
            <a:ext cx="2685946" cy="1915590"/>
          </a:xfrm>
          <a:prstGeom prst="rect">
            <a:avLst/>
          </a:prstGeom>
          <a:effectLst>
            <a:outerShdw blurRad="50800" dist="38100" dir="8100000" algn="tr" rotWithShape="0">
              <a:prstClr val="black">
                <a:alpha val="40000"/>
              </a:prstClr>
            </a:outerShdw>
          </a:effectLst>
        </p:spPr>
      </p:pic>
      <p:sp>
        <p:nvSpPr>
          <p:cNvPr id="11" name="TextBox 10"/>
          <p:cNvSpPr txBox="1"/>
          <p:nvPr/>
        </p:nvSpPr>
        <p:spPr>
          <a:xfrm>
            <a:off x="600788" y="4752703"/>
            <a:ext cx="2529860" cy="338554"/>
          </a:xfrm>
          <a:prstGeom prst="rect">
            <a:avLst/>
          </a:prstGeom>
          <a:noFill/>
        </p:spPr>
        <p:txBody>
          <a:bodyPr wrap="none" rtlCol="0">
            <a:spAutoFit/>
          </a:bodyPr>
          <a:lstStyle/>
          <a:p>
            <a:pPr algn="ctr"/>
            <a:r>
              <a:rPr lang="en-US" sz="1600" b="1" dirty="0">
                <a:solidFill>
                  <a:schemeClr val="bg1"/>
                </a:solidFill>
                <a:latin typeface="Courier New" charset="0"/>
                <a:ea typeface="Courier New" charset="0"/>
                <a:cs typeface="Courier New" charset="0"/>
              </a:rPr>
              <a:t>The Information Age</a:t>
            </a:r>
          </a:p>
        </p:txBody>
      </p:sp>
    </p:spTree>
    <p:extLst>
      <p:ext uri="{BB962C8B-B14F-4D97-AF65-F5344CB8AC3E}">
        <p14:creationId xmlns:p14="http://schemas.microsoft.com/office/powerpoint/2010/main" val="1336713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6AC46AE-4906-2243-BF46-B2E8A79A580E}"/>
              </a:ext>
            </a:extLst>
          </p:cNvPr>
          <p:cNvPicPr>
            <a:picLocks noChangeAspect="1"/>
          </p:cNvPicPr>
          <p:nvPr/>
        </p:nvPicPr>
        <p:blipFill rotWithShape="1">
          <a:blip r:embed="rId2"/>
          <a:srcRect l="56367" t="43092" b="35493"/>
          <a:stretch/>
        </p:blipFill>
        <p:spPr>
          <a:xfrm>
            <a:off x="3986213" y="4870423"/>
            <a:ext cx="5319712" cy="885825"/>
          </a:xfrm>
          <a:prstGeom prst="rect">
            <a:avLst/>
          </a:prstGeom>
        </p:spPr>
      </p:pic>
      <p:pic>
        <p:nvPicPr>
          <p:cNvPr id="5" name="Picture 4">
            <a:extLst>
              <a:ext uri="{FF2B5EF4-FFF2-40B4-BE49-F238E27FC236}">
                <a16:creationId xmlns:a16="http://schemas.microsoft.com/office/drawing/2014/main" xmlns="" id="{3F8901CF-A53F-D649-98C9-5B6482DAE329}"/>
              </a:ext>
            </a:extLst>
          </p:cNvPr>
          <p:cNvPicPr>
            <a:picLocks noChangeAspect="1"/>
          </p:cNvPicPr>
          <p:nvPr/>
        </p:nvPicPr>
        <p:blipFill rotWithShape="1">
          <a:blip r:embed="rId2">
            <a:alphaModFix/>
          </a:blip>
          <a:srcRect r="44531"/>
          <a:stretch/>
        </p:blipFill>
        <p:spPr>
          <a:xfrm>
            <a:off x="2319805" y="285750"/>
            <a:ext cx="7495708" cy="4584673"/>
          </a:xfrm>
          <a:prstGeom prst="rect">
            <a:avLst/>
          </a:prstGeom>
        </p:spPr>
      </p:pic>
    </p:spTree>
    <p:extLst>
      <p:ext uri="{BB962C8B-B14F-4D97-AF65-F5344CB8AC3E}">
        <p14:creationId xmlns:p14="http://schemas.microsoft.com/office/powerpoint/2010/main" val="3428064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D6E4BB4-B5A9-5947-84E9-94FB65AD231C}"/>
              </a:ext>
            </a:extLst>
          </p:cNvPr>
          <p:cNvPicPr>
            <a:picLocks noChangeAspect="1"/>
          </p:cNvPicPr>
          <p:nvPr/>
        </p:nvPicPr>
        <p:blipFill rotWithShape="1">
          <a:blip r:embed="rId3">
            <a:alphaModFix/>
          </a:blip>
          <a:srcRect r="48516"/>
          <a:stretch/>
        </p:blipFill>
        <p:spPr>
          <a:xfrm>
            <a:off x="2157413" y="178524"/>
            <a:ext cx="7472362" cy="5105308"/>
          </a:xfrm>
          <a:prstGeom prst="rect">
            <a:avLst/>
          </a:prstGeom>
        </p:spPr>
      </p:pic>
      <p:pic>
        <p:nvPicPr>
          <p:cNvPr id="3" name="Picture 2">
            <a:extLst>
              <a:ext uri="{FF2B5EF4-FFF2-40B4-BE49-F238E27FC236}">
                <a16:creationId xmlns:a16="http://schemas.microsoft.com/office/drawing/2014/main" xmlns="" id="{2803561A-7CDD-D14A-A8AB-306FD9B55E20}"/>
              </a:ext>
            </a:extLst>
          </p:cNvPr>
          <p:cNvPicPr>
            <a:picLocks noChangeAspect="1"/>
          </p:cNvPicPr>
          <p:nvPr/>
        </p:nvPicPr>
        <p:blipFill rotWithShape="1">
          <a:blip r:embed="rId3"/>
          <a:srcRect l="52384" t="34343" r="4257" b="33342"/>
          <a:stretch/>
        </p:blipFill>
        <p:spPr>
          <a:xfrm>
            <a:off x="3586163" y="4857750"/>
            <a:ext cx="5286376" cy="1385889"/>
          </a:xfrm>
          <a:prstGeom prst="rect">
            <a:avLst/>
          </a:prstGeom>
        </p:spPr>
      </p:pic>
    </p:spTree>
    <p:extLst>
      <p:ext uri="{BB962C8B-B14F-4D97-AF65-F5344CB8AC3E}">
        <p14:creationId xmlns:p14="http://schemas.microsoft.com/office/powerpoint/2010/main" val="34123730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Developing a LSTM using </a:t>
            </a:r>
            <a:r>
              <a:rPr lang="en-US" sz="3200" b="1" dirty="0" err="1"/>
              <a:t>Keras</a:t>
            </a:r>
            <a:endParaRPr lang="en-US" sz="3200" b="1" dirty="0"/>
          </a:p>
        </p:txBody>
      </p:sp>
      <p:sp>
        <p:nvSpPr>
          <p:cNvPr id="3" name="Content Placeholder 2"/>
          <p:cNvSpPr>
            <a:spLocks noGrp="1"/>
          </p:cNvSpPr>
          <p:nvPr>
            <p:ph idx="1"/>
          </p:nvPr>
        </p:nvSpPr>
        <p:spPr>
          <a:xfrm>
            <a:off x="838200" y="1825624"/>
            <a:ext cx="4248955" cy="4665327"/>
          </a:xfrm>
        </p:spPr>
        <p:txBody>
          <a:bodyPr>
            <a:normAutofit fontScale="77500" lnSpcReduction="20000"/>
          </a:bodyPr>
          <a:lstStyle/>
          <a:p>
            <a:r>
              <a:rPr lang="en-US" dirty="0">
                <a:solidFill>
                  <a:srgbClr val="0070C0"/>
                </a:solidFill>
              </a:rPr>
              <a:t>Batch Size</a:t>
            </a:r>
          </a:p>
          <a:p>
            <a:pPr lvl="1"/>
            <a:r>
              <a:rPr lang="en-US" dirty="0"/>
              <a:t>number of training examples in one forward/backward pass of a RNN before a weight update</a:t>
            </a:r>
          </a:p>
          <a:p>
            <a:pPr lvl="1"/>
            <a:r>
              <a:rPr lang="en-US" dirty="0"/>
              <a:t>Batch size must be evenly divisible into both training and testing lengths (e.g. training length/batch size and test length/batch size must both be whole numbers)</a:t>
            </a:r>
          </a:p>
          <a:p>
            <a:r>
              <a:rPr lang="en-US" dirty="0">
                <a:solidFill>
                  <a:srgbClr val="0070C0"/>
                </a:solidFill>
              </a:rPr>
              <a:t>Time Steps</a:t>
            </a:r>
          </a:p>
          <a:p>
            <a:pPr lvl="1"/>
            <a:r>
              <a:rPr lang="en-US" dirty="0"/>
              <a:t>Number of lags included in the training/testing set</a:t>
            </a:r>
          </a:p>
          <a:p>
            <a:r>
              <a:rPr lang="en-US" dirty="0">
                <a:solidFill>
                  <a:srgbClr val="0070C0"/>
                </a:solidFill>
              </a:rPr>
              <a:t>Epochs</a:t>
            </a:r>
          </a:p>
          <a:p>
            <a:pPr lvl="1"/>
            <a:r>
              <a:rPr lang="en-US" dirty="0"/>
              <a:t>Total number of forward/backward pass iterations</a:t>
            </a:r>
          </a:p>
          <a:p>
            <a:pPr lvl="1"/>
            <a:r>
              <a:rPr lang="en-US" dirty="0"/>
              <a:t>Typically more improves model performance unless overfitting occurs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571" y="2025539"/>
            <a:ext cx="5469228" cy="23048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643" y="4434000"/>
            <a:ext cx="2288325" cy="462449"/>
          </a:xfrm>
          <a:prstGeom prst="rect">
            <a:avLst/>
          </a:prstGeom>
        </p:spPr>
      </p:pic>
    </p:spTree>
    <p:extLst>
      <p:ext uri="{BB962C8B-B14F-4D97-AF65-F5344CB8AC3E}">
        <p14:creationId xmlns:p14="http://schemas.microsoft.com/office/powerpoint/2010/main" val="1935398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 </a:t>
            </a:r>
            <a:r>
              <a:rPr lang="en-US" dirty="0" err="1"/>
              <a:t>Stateful</a:t>
            </a:r>
            <a:r>
              <a:rPr lang="en-US" dirty="0"/>
              <a:t> LSTM Model	</a:t>
            </a:r>
          </a:p>
        </p:txBody>
      </p:sp>
      <p:sp>
        <p:nvSpPr>
          <p:cNvPr id="3" name="Content Placeholder 2"/>
          <p:cNvSpPr>
            <a:spLocks noGrp="1"/>
          </p:cNvSpPr>
          <p:nvPr>
            <p:ph idx="1"/>
          </p:nvPr>
        </p:nvSpPr>
        <p:spPr/>
        <p:txBody>
          <a:bodyPr/>
          <a:lstStyle/>
          <a:p>
            <a:r>
              <a:rPr lang="en-US" dirty="0" err="1"/>
              <a:t>Stateful</a:t>
            </a:r>
            <a:r>
              <a:rPr lang="en-US" dirty="0"/>
              <a:t> = no reshuffling between batches</a:t>
            </a:r>
          </a:p>
          <a:p>
            <a:pPr lvl="1"/>
            <a:r>
              <a:rPr lang="en-US" dirty="0"/>
              <a:t>“last state for each sample at index </a:t>
            </a:r>
            <a:r>
              <a:rPr lang="en-US" dirty="0" err="1"/>
              <a:t>i</a:t>
            </a:r>
            <a:r>
              <a:rPr lang="en-US" dirty="0"/>
              <a:t> in a batch will be used as initial state for the sample of index </a:t>
            </a:r>
            <a:r>
              <a:rPr lang="en-US" dirty="0" err="1"/>
              <a:t>i</a:t>
            </a:r>
            <a:r>
              <a:rPr lang="en-US" dirty="0"/>
              <a:t> in the following batch” </a:t>
            </a:r>
            <a:r>
              <a:rPr lang="mr-IN" dirty="0"/>
              <a:t>–</a:t>
            </a:r>
            <a:r>
              <a:rPr lang="en-US" dirty="0"/>
              <a:t> </a:t>
            </a:r>
            <a:r>
              <a:rPr lang="en-US" dirty="0" err="1"/>
              <a:t>Keras</a:t>
            </a:r>
            <a:r>
              <a:rPr lang="en-US" dirty="0"/>
              <a:t> documentation</a:t>
            </a:r>
          </a:p>
          <a:p>
            <a:r>
              <a:rPr lang="en-US" dirty="0"/>
              <a:t>Time dependency is preserved</a:t>
            </a:r>
          </a:p>
          <a:p>
            <a:r>
              <a:rPr lang="en-US" dirty="0"/>
              <a:t>Higher accuracy than stateless by leveraging autocorrelations present in the time series</a:t>
            </a:r>
          </a:p>
          <a:p>
            <a:r>
              <a:rPr lang="en-US" dirty="0"/>
              <a:t>In stateless mode, </a:t>
            </a:r>
            <a:r>
              <a:rPr lang="en-US" dirty="0" err="1"/>
              <a:t>Keras</a:t>
            </a:r>
            <a:r>
              <a:rPr lang="en-US" dirty="0"/>
              <a:t> shuffles samples and the dependencies between the time series and lagged version of itself are lost.</a:t>
            </a:r>
          </a:p>
        </p:txBody>
      </p:sp>
    </p:spTree>
    <p:extLst>
      <p:ext uri="{BB962C8B-B14F-4D97-AF65-F5344CB8AC3E}">
        <p14:creationId xmlns:p14="http://schemas.microsoft.com/office/powerpoint/2010/main" val="10886335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LSTM Model</a:t>
            </a:r>
          </a:p>
        </p:txBody>
      </p:sp>
      <p:sp>
        <p:nvSpPr>
          <p:cNvPr id="3" name="Content Placeholder 2"/>
          <p:cNvSpPr>
            <a:spLocks noGrp="1"/>
          </p:cNvSpPr>
          <p:nvPr>
            <p:ph idx="1"/>
          </p:nvPr>
        </p:nvSpPr>
        <p:spPr/>
        <p:txBody>
          <a:bodyPr/>
          <a:lstStyle/>
          <a:p>
            <a:r>
              <a:rPr lang="en-US" dirty="0" err="1"/>
              <a:t>Keras_model_sequenctial</a:t>
            </a:r>
            <a:r>
              <a:rPr lang="en-US" dirty="0"/>
              <a:t>()</a:t>
            </a:r>
          </a:p>
          <a:p>
            <a:r>
              <a:rPr lang="en-US" dirty="0"/>
              <a:t>Add layers like stacking bricks</a:t>
            </a:r>
          </a:p>
          <a:p>
            <a:endParaRPr lang="en-US" dirty="0"/>
          </a:p>
          <a:p>
            <a:r>
              <a:rPr lang="en-US" dirty="0"/>
              <a:t>(1) LSTM layer </a:t>
            </a:r>
            <a:r>
              <a:rPr lang="mr-IN" dirty="0"/>
              <a:t>–</a:t>
            </a:r>
            <a:r>
              <a:rPr lang="en-US" dirty="0"/>
              <a:t> model time series relationship</a:t>
            </a:r>
          </a:p>
          <a:p>
            <a:r>
              <a:rPr lang="en-US" dirty="0"/>
              <a:t>(2) fully-connected dense layer </a:t>
            </a:r>
            <a:r>
              <a:rPr lang="mr-IN" dirty="0"/>
              <a:t>–</a:t>
            </a:r>
            <a:r>
              <a:rPr lang="en-US" dirty="0"/>
              <a:t> map output of LSTM layer to a final prediction</a:t>
            </a:r>
          </a:p>
        </p:txBody>
      </p:sp>
    </p:spTree>
    <p:extLst>
      <p:ext uri="{BB962C8B-B14F-4D97-AF65-F5344CB8AC3E}">
        <p14:creationId xmlns:p14="http://schemas.microsoft.com/office/powerpoint/2010/main" val="12439248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Backtesting</a:t>
            </a:r>
            <a:r>
              <a:rPr lang="en-US" dirty="0"/>
              <a:t> </a:t>
            </a:r>
          </a:p>
        </p:txBody>
      </p:sp>
      <p:sp>
        <p:nvSpPr>
          <p:cNvPr id="3" name="Content Placeholder 2"/>
          <p:cNvSpPr>
            <a:spLocks noGrp="1"/>
          </p:cNvSpPr>
          <p:nvPr>
            <p:ph idx="1"/>
          </p:nvPr>
        </p:nvSpPr>
        <p:spPr/>
        <p:txBody>
          <a:bodyPr/>
          <a:lstStyle/>
          <a:p>
            <a:r>
              <a:rPr lang="en-US" dirty="0"/>
              <a:t>Time series cross validation</a:t>
            </a:r>
          </a:p>
          <a:p>
            <a:r>
              <a:rPr lang="en-US" dirty="0"/>
              <a:t>Cross validation is the process of developing models on sub-sampled data against a validation set</a:t>
            </a:r>
          </a:p>
          <a:p>
            <a:r>
              <a:rPr lang="en-US" dirty="0"/>
              <a:t>Used to determine the accuracy and error range</a:t>
            </a:r>
          </a:p>
          <a:p>
            <a:r>
              <a:rPr lang="en-US" dirty="0" err="1"/>
              <a:t>Backtesting</a:t>
            </a:r>
            <a:r>
              <a:rPr lang="en-US" dirty="0"/>
              <a:t> takes a time series and splits it into multiple </a:t>
            </a:r>
            <a:r>
              <a:rPr lang="en-US" dirty="0" err="1"/>
              <a:t>uninterupted</a:t>
            </a:r>
            <a:r>
              <a:rPr lang="en-US" dirty="0"/>
              <a:t> sequences offset at various windows </a:t>
            </a:r>
          </a:p>
        </p:txBody>
      </p:sp>
    </p:spTree>
    <p:extLst>
      <p:ext uri="{BB962C8B-B14F-4D97-AF65-F5344CB8AC3E}">
        <p14:creationId xmlns:p14="http://schemas.microsoft.com/office/powerpoint/2010/main" val="9795100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p>
        </p:txBody>
      </p:sp>
      <p:sp>
        <p:nvSpPr>
          <p:cNvPr id="3" name="Content Placeholder 2"/>
          <p:cNvSpPr>
            <a:spLocks noGrp="1"/>
          </p:cNvSpPr>
          <p:nvPr>
            <p:ph idx="1"/>
          </p:nvPr>
        </p:nvSpPr>
        <p:spPr/>
        <p:txBody>
          <a:bodyPr/>
          <a:lstStyle/>
          <a:p>
            <a:r>
              <a:rPr lang="en-US" dirty="0"/>
              <a:t>Build </a:t>
            </a:r>
            <a:r>
              <a:rPr lang="en-US" dirty="0" err="1"/>
              <a:t>stateful</a:t>
            </a:r>
            <a:r>
              <a:rPr lang="en-US" dirty="0"/>
              <a:t> LSTM with </a:t>
            </a:r>
            <a:r>
              <a:rPr lang="en-US" dirty="0" err="1"/>
              <a:t>Keras</a:t>
            </a:r>
            <a:endParaRPr lang="en-US" dirty="0"/>
          </a:p>
          <a:p>
            <a:r>
              <a:rPr lang="en-US" dirty="0"/>
              <a:t>Benchmark and time series cross validation using </a:t>
            </a:r>
            <a:r>
              <a:rPr lang="en-US" dirty="0" err="1"/>
              <a:t>backtesting</a:t>
            </a:r>
            <a:endParaRPr lang="en-US" dirty="0"/>
          </a:p>
          <a:p>
            <a:r>
              <a:rPr lang="en-US" dirty="0"/>
              <a:t>Compare MSE to other techniques</a:t>
            </a:r>
          </a:p>
          <a:p>
            <a:endParaRPr lang="en-US" dirty="0"/>
          </a:p>
        </p:txBody>
      </p:sp>
    </p:spTree>
    <p:extLst>
      <p:ext uri="{BB962C8B-B14F-4D97-AF65-F5344CB8AC3E}">
        <p14:creationId xmlns:p14="http://schemas.microsoft.com/office/powerpoint/2010/main" val="16565008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5465" y="965915"/>
            <a:ext cx="7365927" cy="2308324"/>
          </a:xfrm>
          <a:prstGeom prst="rect">
            <a:avLst/>
          </a:prstGeom>
          <a:noFill/>
        </p:spPr>
        <p:txBody>
          <a:bodyPr wrap="none" rtlCol="0">
            <a:spAutoFit/>
          </a:bodyPr>
          <a:lstStyle/>
          <a:p>
            <a:r>
              <a:rPr lang="en-US" dirty="0"/>
              <a:t>Mean squared Error</a:t>
            </a:r>
          </a:p>
          <a:p>
            <a:pPr marL="285750" indent="-285750">
              <a:buFont typeface="Arial" charset="0"/>
              <a:buChar char="•"/>
            </a:pPr>
            <a:r>
              <a:rPr lang="en-US" dirty="0" err="1"/>
              <a:t>Scikit</a:t>
            </a:r>
            <a:r>
              <a:rPr lang="en-US" dirty="0"/>
              <a:t>-learn</a:t>
            </a:r>
          </a:p>
          <a:p>
            <a:pPr marL="285750" indent="-285750">
              <a:buFont typeface="Arial" charset="0"/>
              <a:buChar char="•"/>
            </a:pPr>
            <a:r>
              <a:rPr lang="en-US" dirty="0"/>
              <a:t>Risk metric corresponding to expected value of the quadratic error or loss</a:t>
            </a:r>
          </a:p>
          <a:p>
            <a:pPr marL="285750" indent="-285750">
              <a:buFont typeface="Arial" charset="0"/>
              <a:buChar char="•"/>
            </a:pPr>
            <a:r>
              <a:rPr lang="en-US" dirty="0"/>
              <a:t>The smaller, the better</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308" y="2582751"/>
            <a:ext cx="2895600" cy="523875"/>
          </a:xfrm>
          <a:prstGeom prst="rect">
            <a:avLst/>
          </a:prstGeom>
        </p:spPr>
      </p:pic>
    </p:spTree>
    <p:extLst>
      <p:ext uri="{BB962C8B-B14F-4D97-AF65-F5344CB8AC3E}">
        <p14:creationId xmlns:p14="http://schemas.microsoft.com/office/powerpoint/2010/main" val="1338372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6845" t="24652" r="15723" b="31691"/>
          <a:stretch/>
        </p:blipFill>
        <p:spPr>
          <a:xfrm>
            <a:off x="8735352" y="3794633"/>
            <a:ext cx="2729594" cy="225469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095" y="983630"/>
            <a:ext cx="5302406" cy="3534937"/>
          </a:xfrm>
          <a:prstGeom prst="rect">
            <a:avLst/>
          </a:prstGeom>
          <a:ln>
            <a:solidFill>
              <a:schemeClr val="tx1"/>
            </a:solidFill>
          </a:ln>
          <a:effectLst>
            <a:outerShdw blurRad="50800" dist="38100" dir="5400000" algn="t" rotWithShape="0">
              <a:prstClr val="black">
                <a:alpha val="40000"/>
              </a:prstClr>
            </a:outerShdw>
          </a:effectLst>
        </p:spPr>
      </p:pic>
      <p:sp>
        <p:nvSpPr>
          <p:cNvPr id="5" name="TextBox 4"/>
          <p:cNvSpPr txBox="1"/>
          <p:nvPr/>
        </p:nvSpPr>
        <p:spPr>
          <a:xfrm>
            <a:off x="4537882" y="1413371"/>
            <a:ext cx="184731" cy="369332"/>
          </a:xfrm>
          <a:prstGeom prst="rect">
            <a:avLst/>
          </a:prstGeom>
          <a:noFill/>
        </p:spPr>
        <p:txBody>
          <a:bodyPr wrap="none" rtlCol="0">
            <a:spAutoFit/>
          </a:bodyPr>
          <a:lstStyle/>
          <a:p>
            <a:endParaRPr lang="en-US" dirty="0"/>
          </a:p>
        </p:txBody>
      </p:sp>
      <p:sp>
        <p:nvSpPr>
          <p:cNvPr id="8" name="Rectangle 7"/>
          <p:cNvSpPr/>
          <p:nvPr/>
        </p:nvSpPr>
        <p:spPr>
          <a:xfrm>
            <a:off x="3507231" y="2661549"/>
            <a:ext cx="5292133" cy="369332"/>
          </a:xfrm>
          <a:prstGeom prst="rect">
            <a:avLst/>
          </a:prstGeom>
          <a:solidFill>
            <a:schemeClr val="bg1">
              <a:lumMod val="95000"/>
              <a:alpha val="91000"/>
            </a:schemeClr>
          </a:solidFill>
          <a:effectLst>
            <a:softEdge rad="0"/>
          </a:effectLst>
        </p:spPr>
        <p:txBody>
          <a:bodyPr wrap="square">
            <a:spAutoFit/>
          </a:bodyPr>
          <a:lstStyle/>
          <a:p>
            <a:pPr algn="ctr"/>
            <a:r>
              <a:rPr lang="en-US" dirty="0">
                <a:latin typeface="Al Bayan Plain" charset="-78"/>
                <a:ea typeface="Al Bayan Plain" charset="-78"/>
                <a:cs typeface="Al Bayan Plain" charset="-78"/>
              </a:rPr>
              <a:t>We live at the intersection of two unprecedented ages</a:t>
            </a: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6523"/>
          <a:stretch/>
        </p:blipFill>
        <p:spPr>
          <a:xfrm>
            <a:off x="595100" y="4021337"/>
            <a:ext cx="2685946" cy="1915590"/>
          </a:xfrm>
          <a:prstGeom prst="rect">
            <a:avLst/>
          </a:prstGeom>
          <a:effectLst>
            <a:outerShdw blurRad="50800" dist="38100" dir="8100000" algn="tr" rotWithShape="0">
              <a:prstClr val="black">
                <a:alpha val="40000"/>
              </a:prstClr>
            </a:outerShdw>
          </a:effectLst>
        </p:spPr>
      </p:pic>
      <p:sp>
        <p:nvSpPr>
          <p:cNvPr id="11" name="TextBox 10"/>
          <p:cNvSpPr txBox="1"/>
          <p:nvPr/>
        </p:nvSpPr>
        <p:spPr>
          <a:xfrm>
            <a:off x="600788" y="4752703"/>
            <a:ext cx="2529860" cy="338554"/>
          </a:xfrm>
          <a:prstGeom prst="rect">
            <a:avLst/>
          </a:prstGeom>
          <a:noFill/>
        </p:spPr>
        <p:txBody>
          <a:bodyPr wrap="none" rtlCol="0">
            <a:spAutoFit/>
          </a:bodyPr>
          <a:lstStyle/>
          <a:p>
            <a:pPr algn="ctr"/>
            <a:r>
              <a:rPr lang="en-US" sz="1600" b="1" dirty="0">
                <a:solidFill>
                  <a:schemeClr val="bg1"/>
                </a:solidFill>
                <a:latin typeface="Courier New" charset="0"/>
                <a:ea typeface="Courier New" charset="0"/>
                <a:cs typeface="Courier New" charset="0"/>
              </a:rPr>
              <a:t>The Information Age</a:t>
            </a:r>
          </a:p>
        </p:txBody>
      </p:sp>
    </p:spTree>
    <p:extLst>
      <p:ext uri="{BB962C8B-B14F-4D97-AF65-F5344CB8AC3E}">
        <p14:creationId xmlns:p14="http://schemas.microsoft.com/office/powerpoint/2010/main" val="36073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alphaModFix amt="67000"/>
            <a:extLst>
              <a:ext uri="{28A0092B-C50C-407E-A947-70E740481C1C}">
                <a14:useLocalDpi xmlns:a14="http://schemas.microsoft.com/office/drawing/2010/main" val="0"/>
              </a:ext>
            </a:extLst>
          </a:blip>
          <a:srcRect b="13340"/>
          <a:stretch/>
        </p:blipFill>
        <p:spPr>
          <a:xfrm>
            <a:off x="0" y="-10947"/>
            <a:ext cx="12192000" cy="1321196"/>
          </a:xfrm>
          <a:prstGeom prst="rect">
            <a:avLst/>
          </a:prstGeom>
          <a:effectLst/>
        </p:spPr>
      </p:pic>
      <p:sp>
        <p:nvSpPr>
          <p:cNvPr id="3" name="Title 2"/>
          <p:cNvSpPr>
            <a:spLocks noGrp="1"/>
          </p:cNvSpPr>
          <p:nvPr>
            <p:ph type="title"/>
          </p:nvPr>
        </p:nvSpPr>
        <p:spPr>
          <a:xfrm>
            <a:off x="361612" y="58649"/>
            <a:ext cx="10515600" cy="1325563"/>
          </a:xfrm>
        </p:spPr>
        <p:txBody>
          <a:bodyPr/>
          <a:lstStyle/>
          <a:p>
            <a:r>
              <a:rPr lang="en-US" b="1" dirty="0"/>
              <a:t>Climate Change</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552" t="2671" r="1965" b="18056"/>
          <a:stretch/>
        </p:blipFill>
        <p:spPr>
          <a:xfrm>
            <a:off x="4847886" y="2541086"/>
            <a:ext cx="6315076" cy="4100513"/>
          </a:xfrm>
          <a:prstGeom prst="rect">
            <a:avLst/>
          </a:prstGeom>
        </p:spPr>
      </p:pic>
      <p:sp>
        <p:nvSpPr>
          <p:cNvPr id="5" name="TextBox 4"/>
          <p:cNvSpPr txBox="1"/>
          <p:nvPr/>
        </p:nvSpPr>
        <p:spPr>
          <a:xfrm>
            <a:off x="5276511" y="6070099"/>
            <a:ext cx="3283271" cy="246221"/>
          </a:xfrm>
          <a:prstGeom prst="rect">
            <a:avLst/>
          </a:prstGeom>
          <a:noFill/>
        </p:spPr>
        <p:txBody>
          <a:bodyPr wrap="none" rtlCol="0">
            <a:spAutoFit/>
          </a:bodyPr>
          <a:lstStyle/>
          <a:p>
            <a:r>
              <a:rPr lang="en-US" sz="1000" dirty="0">
                <a:solidFill>
                  <a:schemeClr val="tx1">
                    <a:lumMod val="50000"/>
                    <a:lumOff val="50000"/>
                  </a:schemeClr>
                </a:solidFill>
                <a:latin typeface="+mj-lt"/>
              </a:rPr>
              <a:t>Modified from IPCC (2007), from </a:t>
            </a:r>
            <a:r>
              <a:rPr lang="en-US" sz="1000" dirty="0" err="1">
                <a:solidFill>
                  <a:schemeClr val="tx1">
                    <a:lumMod val="50000"/>
                    <a:lumOff val="50000"/>
                  </a:schemeClr>
                </a:solidFill>
                <a:latin typeface="+mj-lt"/>
              </a:rPr>
              <a:t>climatecommission.gov.au</a:t>
            </a:r>
            <a:endParaRPr lang="en-US" sz="1000" dirty="0">
              <a:solidFill>
                <a:schemeClr val="tx1">
                  <a:lumMod val="50000"/>
                  <a:lumOff val="50000"/>
                </a:schemeClr>
              </a:solidFill>
              <a:latin typeface="+mj-lt"/>
            </a:endParaRPr>
          </a:p>
        </p:txBody>
      </p:sp>
      <p:sp>
        <p:nvSpPr>
          <p:cNvPr id="6" name="TextBox 5"/>
          <p:cNvSpPr txBox="1"/>
          <p:nvPr/>
        </p:nvSpPr>
        <p:spPr>
          <a:xfrm>
            <a:off x="2962322" y="1640064"/>
            <a:ext cx="3133678" cy="369332"/>
          </a:xfrm>
          <a:prstGeom prst="rect">
            <a:avLst/>
          </a:prstGeom>
          <a:noFill/>
        </p:spPr>
        <p:txBody>
          <a:bodyPr wrap="none" rtlCol="0">
            <a:spAutoFit/>
          </a:bodyPr>
          <a:lstStyle/>
          <a:p>
            <a:r>
              <a:rPr lang="en-US" dirty="0">
                <a:solidFill>
                  <a:schemeClr val="tx1">
                    <a:lumMod val="50000"/>
                    <a:lumOff val="50000"/>
                  </a:schemeClr>
                </a:solidFill>
                <a:latin typeface="Arial Rounded MT Bold" charset="0"/>
                <a:ea typeface="Arial Rounded MT Bold" charset="0"/>
                <a:cs typeface="Arial Rounded MT Bold" charset="0"/>
              </a:rPr>
              <a:t>Warming is “unequivocal”</a:t>
            </a:r>
          </a:p>
        </p:txBody>
      </p:sp>
      <p:sp>
        <p:nvSpPr>
          <p:cNvPr id="7" name="TextBox 6"/>
          <p:cNvSpPr txBox="1"/>
          <p:nvPr/>
        </p:nvSpPr>
        <p:spPr>
          <a:xfrm>
            <a:off x="773230" y="2009396"/>
            <a:ext cx="5100637" cy="1477328"/>
          </a:xfrm>
          <a:prstGeom prst="rect">
            <a:avLst/>
          </a:prstGeom>
          <a:noFill/>
        </p:spPr>
        <p:txBody>
          <a:bodyPr wrap="square" rtlCol="0">
            <a:spAutoFit/>
          </a:bodyPr>
          <a:lstStyle/>
          <a:p>
            <a:pPr algn="just"/>
            <a:r>
              <a:rPr lang="en-US" dirty="0">
                <a:solidFill>
                  <a:schemeClr val="tx1">
                    <a:lumMod val="65000"/>
                    <a:lumOff val="35000"/>
                  </a:schemeClr>
                </a:solidFill>
              </a:rPr>
              <a:t>If no action is taken, we can expect “further warming and long-lasting changes in all components of the climate system, increasing the likelihood of severe, pervasive and irreversible impacts for people and ecosystems.”</a:t>
            </a:r>
          </a:p>
        </p:txBody>
      </p:sp>
      <p:sp>
        <p:nvSpPr>
          <p:cNvPr id="8" name="TextBox 7"/>
          <p:cNvSpPr txBox="1"/>
          <p:nvPr/>
        </p:nvSpPr>
        <p:spPr>
          <a:xfrm>
            <a:off x="773230" y="1421130"/>
            <a:ext cx="1446230" cy="707886"/>
          </a:xfrm>
          <a:prstGeom prst="rect">
            <a:avLst/>
          </a:prstGeom>
          <a:noFill/>
        </p:spPr>
        <p:txBody>
          <a:bodyPr wrap="none" rtlCol="0">
            <a:spAutoFit/>
          </a:bodyPr>
          <a:lstStyle/>
          <a:p>
            <a:r>
              <a:rPr lang="en-US" sz="4000" dirty="0">
                <a:solidFill>
                  <a:schemeClr val="tx1">
                    <a:lumMod val="50000"/>
                    <a:lumOff val="50000"/>
                  </a:schemeClr>
                </a:solidFill>
                <a:latin typeface="Arial Rounded MT Bold" charset="0"/>
                <a:ea typeface="Arial Rounded MT Bold" charset="0"/>
                <a:cs typeface="Arial Rounded MT Bold" charset="0"/>
              </a:rPr>
              <a:t>IPCC</a:t>
            </a:r>
          </a:p>
        </p:txBody>
      </p:sp>
    </p:spTree>
    <p:extLst>
      <p:ext uri="{BB962C8B-B14F-4D97-AF65-F5344CB8AC3E}">
        <p14:creationId xmlns:p14="http://schemas.microsoft.com/office/powerpoint/2010/main" val="2079191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alphaModFix amt="67000"/>
            <a:extLst>
              <a:ext uri="{28A0092B-C50C-407E-A947-70E740481C1C}">
                <a14:useLocalDpi xmlns:a14="http://schemas.microsoft.com/office/drawing/2010/main" val="0"/>
              </a:ext>
            </a:extLst>
          </a:blip>
          <a:srcRect b="13340"/>
          <a:stretch/>
        </p:blipFill>
        <p:spPr>
          <a:xfrm>
            <a:off x="0" y="-10947"/>
            <a:ext cx="12192000" cy="1321196"/>
          </a:xfrm>
          <a:prstGeom prst="rect">
            <a:avLst/>
          </a:prstGeom>
          <a:effectLst/>
        </p:spPr>
      </p:pic>
      <p:sp>
        <p:nvSpPr>
          <p:cNvPr id="3" name="Title 2"/>
          <p:cNvSpPr>
            <a:spLocks noGrp="1"/>
          </p:cNvSpPr>
          <p:nvPr>
            <p:ph type="title"/>
          </p:nvPr>
        </p:nvSpPr>
        <p:spPr>
          <a:xfrm>
            <a:off x="361612" y="58649"/>
            <a:ext cx="10515600" cy="1325563"/>
          </a:xfrm>
        </p:spPr>
        <p:txBody>
          <a:bodyPr/>
          <a:lstStyle/>
          <a:p>
            <a:r>
              <a:rPr lang="en-US" b="1" dirty="0"/>
              <a:t>Climate Change</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552" t="2671" r="1965" b="18056"/>
          <a:stretch/>
        </p:blipFill>
        <p:spPr>
          <a:xfrm>
            <a:off x="4847886" y="2541086"/>
            <a:ext cx="6315076" cy="4100513"/>
          </a:xfrm>
          <a:prstGeom prst="rect">
            <a:avLst/>
          </a:prstGeom>
        </p:spPr>
      </p:pic>
      <p:sp>
        <p:nvSpPr>
          <p:cNvPr id="5" name="TextBox 4"/>
          <p:cNvSpPr txBox="1"/>
          <p:nvPr/>
        </p:nvSpPr>
        <p:spPr>
          <a:xfrm>
            <a:off x="5276511" y="6070099"/>
            <a:ext cx="3283271" cy="246221"/>
          </a:xfrm>
          <a:prstGeom prst="rect">
            <a:avLst/>
          </a:prstGeom>
          <a:noFill/>
        </p:spPr>
        <p:txBody>
          <a:bodyPr wrap="none" rtlCol="0">
            <a:spAutoFit/>
          </a:bodyPr>
          <a:lstStyle/>
          <a:p>
            <a:r>
              <a:rPr lang="en-US" sz="1000" dirty="0">
                <a:solidFill>
                  <a:schemeClr val="tx1">
                    <a:lumMod val="50000"/>
                    <a:lumOff val="50000"/>
                  </a:schemeClr>
                </a:solidFill>
                <a:latin typeface="+mj-lt"/>
              </a:rPr>
              <a:t>Modified from IPCC (2007), from </a:t>
            </a:r>
            <a:r>
              <a:rPr lang="en-US" sz="1000" dirty="0" err="1">
                <a:solidFill>
                  <a:schemeClr val="tx1">
                    <a:lumMod val="50000"/>
                    <a:lumOff val="50000"/>
                  </a:schemeClr>
                </a:solidFill>
                <a:latin typeface="+mj-lt"/>
              </a:rPr>
              <a:t>climatecommission.gov.au</a:t>
            </a:r>
            <a:endParaRPr lang="en-US" sz="1000" dirty="0">
              <a:solidFill>
                <a:schemeClr val="tx1">
                  <a:lumMod val="50000"/>
                  <a:lumOff val="50000"/>
                </a:schemeClr>
              </a:solidFill>
              <a:latin typeface="+mj-lt"/>
            </a:endParaRPr>
          </a:p>
        </p:txBody>
      </p:sp>
      <p:sp>
        <p:nvSpPr>
          <p:cNvPr id="7" name="TextBox 6"/>
          <p:cNvSpPr txBox="1"/>
          <p:nvPr/>
        </p:nvSpPr>
        <p:spPr>
          <a:xfrm>
            <a:off x="773230" y="2009396"/>
            <a:ext cx="5100637" cy="1477328"/>
          </a:xfrm>
          <a:prstGeom prst="rect">
            <a:avLst/>
          </a:prstGeom>
          <a:noFill/>
        </p:spPr>
        <p:txBody>
          <a:bodyPr wrap="square" rtlCol="0">
            <a:spAutoFit/>
          </a:bodyPr>
          <a:lstStyle/>
          <a:p>
            <a:pPr algn="just"/>
            <a:r>
              <a:rPr lang="en-US" dirty="0">
                <a:solidFill>
                  <a:schemeClr val="tx1">
                    <a:lumMod val="65000"/>
                    <a:lumOff val="35000"/>
                  </a:schemeClr>
                </a:solidFill>
              </a:rPr>
              <a:t>If no action is taken, we can expect “further warming and long-lasting changes in all components of the climate system, increasing the likelihood of severe, pervasive and irreversible impacts for people and ecosystems.”</a:t>
            </a:r>
          </a:p>
        </p:txBody>
      </p:sp>
      <p:sp>
        <p:nvSpPr>
          <p:cNvPr id="8" name="TextBox 7"/>
          <p:cNvSpPr txBox="1"/>
          <p:nvPr/>
        </p:nvSpPr>
        <p:spPr>
          <a:xfrm>
            <a:off x="773230" y="1421130"/>
            <a:ext cx="1446230" cy="707886"/>
          </a:xfrm>
          <a:prstGeom prst="rect">
            <a:avLst/>
          </a:prstGeom>
          <a:noFill/>
        </p:spPr>
        <p:txBody>
          <a:bodyPr wrap="none" rtlCol="0">
            <a:spAutoFit/>
          </a:bodyPr>
          <a:lstStyle/>
          <a:p>
            <a:r>
              <a:rPr lang="en-US" sz="4000" dirty="0">
                <a:solidFill>
                  <a:schemeClr val="tx1">
                    <a:lumMod val="50000"/>
                    <a:lumOff val="50000"/>
                  </a:schemeClr>
                </a:solidFill>
                <a:latin typeface="Arial Rounded MT Bold" charset="0"/>
                <a:ea typeface="Arial Rounded MT Bold" charset="0"/>
                <a:cs typeface="Arial Rounded MT Bold" charset="0"/>
              </a:rPr>
              <a:t>IPCC</a:t>
            </a:r>
          </a:p>
        </p:txBody>
      </p:sp>
      <p:sp>
        <p:nvSpPr>
          <p:cNvPr id="2" name="Oval 1"/>
          <p:cNvSpPr/>
          <p:nvPr/>
        </p:nvSpPr>
        <p:spPr>
          <a:xfrm>
            <a:off x="9715498" y="4714870"/>
            <a:ext cx="1657352" cy="1601450"/>
          </a:xfrm>
          <a:prstGeom prst="ellipse">
            <a:avLst/>
          </a:prstGeom>
          <a:noFill/>
          <a:ln w="76200">
            <a:gradFill flip="none" rotWithShape="1">
              <a:gsLst>
                <a:gs pos="0">
                  <a:schemeClr val="accent4"/>
                </a:gs>
                <a:gs pos="67000">
                  <a:srgbClr val="C00000"/>
                </a:gs>
              </a:gsLst>
              <a:lin ang="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8144321" y="362070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C00000"/>
                </a:solidFill>
                <a:latin typeface="Arial Rounded MT Bold" charset="0"/>
                <a:ea typeface="Arial Rounded MT Bold" charset="0"/>
                <a:cs typeface="Arial Rounded MT Bold" charset="0"/>
              </a:rPr>
              <a:t>Marine Heatwaves</a:t>
            </a:r>
          </a:p>
        </p:txBody>
      </p:sp>
      <p:sp>
        <p:nvSpPr>
          <p:cNvPr id="12" name="TextBox 11"/>
          <p:cNvSpPr txBox="1"/>
          <p:nvPr/>
        </p:nvSpPr>
        <p:spPr>
          <a:xfrm>
            <a:off x="2962322" y="1640064"/>
            <a:ext cx="3133678" cy="369332"/>
          </a:xfrm>
          <a:prstGeom prst="rect">
            <a:avLst/>
          </a:prstGeom>
          <a:noFill/>
        </p:spPr>
        <p:txBody>
          <a:bodyPr wrap="none" rtlCol="0">
            <a:spAutoFit/>
          </a:bodyPr>
          <a:lstStyle/>
          <a:p>
            <a:r>
              <a:rPr lang="en-US" dirty="0">
                <a:solidFill>
                  <a:schemeClr val="tx1">
                    <a:lumMod val="50000"/>
                    <a:lumOff val="50000"/>
                  </a:schemeClr>
                </a:solidFill>
                <a:latin typeface="Arial Rounded MT Bold" charset="0"/>
                <a:ea typeface="Arial Rounded MT Bold" charset="0"/>
                <a:cs typeface="Arial Rounded MT Bold" charset="0"/>
              </a:rPr>
              <a:t>Warming is “unequivocal”</a:t>
            </a:r>
          </a:p>
        </p:txBody>
      </p:sp>
    </p:spTree>
    <p:extLst>
      <p:ext uri="{BB962C8B-B14F-4D97-AF65-F5344CB8AC3E}">
        <p14:creationId xmlns:p14="http://schemas.microsoft.com/office/powerpoint/2010/main" val="1865552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9448" y="5439556"/>
            <a:ext cx="1682970" cy="1262228"/>
          </a:xfrm>
          <a:prstGeom prst="rect">
            <a:avLst/>
          </a:prstGeom>
          <a:ln>
            <a:no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solidFill>
                  <a:schemeClr val="accent4">
                    <a:lumMod val="50000"/>
                  </a:schemeClr>
                </a:solidFill>
                <a:latin typeface="Arial Rounded MT Bold" charset="0"/>
                <a:ea typeface="Arial Rounded MT Bold" charset="0"/>
                <a:cs typeface="Arial Rounded MT Bold" charset="0"/>
              </a:rPr>
              <a:t>Marine Heatwaves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85" y="1538288"/>
            <a:ext cx="4981948" cy="2702506"/>
          </a:xfrm>
          <a:prstGeom prst="rect">
            <a:avLst/>
          </a:prstGeom>
        </p:spPr>
      </p:pic>
      <p:sp>
        <p:nvSpPr>
          <p:cNvPr id="7" name="Rectangle 6"/>
          <p:cNvSpPr/>
          <p:nvPr/>
        </p:nvSpPr>
        <p:spPr>
          <a:xfrm>
            <a:off x="1368267" y="3942767"/>
            <a:ext cx="1311578" cy="246221"/>
          </a:xfrm>
          <a:prstGeom prst="rect">
            <a:avLst/>
          </a:prstGeom>
        </p:spPr>
        <p:txBody>
          <a:bodyPr wrap="none">
            <a:spAutoFit/>
          </a:bodyPr>
          <a:lstStyle/>
          <a:p>
            <a:r>
              <a:rPr lang="en-US" sz="1000">
                <a:solidFill>
                  <a:schemeClr val="tx1">
                    <a:lumMod val="50000"/>
                    <a:lumOff val="50000"/>
                  </a:schemeClr>
                </a:solidFill>
                <a:latin typeface="+mj-lt"/>
              </a:rPr>
              <a:t>marineheatwaves.org</a:t>
            </a:r>
            <a:endParaRPr lang="en-US" sz="1000" dirty="0">
              <a:solidFill>
                <a:schemeClr val="tx1">
                  <a:lumMod val="50000"/>
                  <a:lumOff val="50000"/>
                </a:schemeClr>
              </a:solidFill>
              <a:latin typeface="+mj-lt"/>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2902" y="570934"/>
            <a:ext cx="4422751" cy="2242595"/>
          </a:xfrm>
          <a:prstGeom prst="rect">
            <a:avLst/>
          </a:prstGeom>
        </p:spPr>
      </p:pic>
      <p:sp>
        <p:nvSpPr>
          <p:cNvPr id="11" name="TextBox 10"/>
          <p:cNvSpPr txBox="1"/>
          <p:nvPr/>
        </p:nvSpPr>
        <p:spPr>
          <a:xfrm>
            <a:off x="8694869" y="2770378"/>
            <a:ext cx="1758815" cy="400110"/>
          </a:xfrm>
          <a:prstGeom prst="rect">
            <a:avLst/>
          </a:prstGeom>
          <a:noFill/>
        </p:spPr>
        <p:txBody>
          <a:bodyPr wrap="none" rtlCol="0">
            <a:spAutoFit/>
          </a:bodyPr>
          <a:lstStyle/>
          <a:p>
            <a:r>
              <a:rPr lang="en-US" sz="1000" dirty="0" err="1">
                <a:solidFill>
                  <a:schemeClr val="bg2">
                    <a:lumMod val="75000"/>
                  </a:schemeClr>
                </a:solidFill>
                <a:latin typeface="+mj-lt"/>
              </a:rPr>
              <a:t>Frölicher</a:t>
            </a:r>
            <a:r>
              <a:rPr lang="en-US" sz="1000" dirty="0">
                <a:solidFill>
                  <a:schemeClr val="bg2">
                    <a:lumMod val="75000"/>
                  </a:schemeClr>
                </a:solidFill>
                <a:latin typeface="+mj-lt"/>
              </a:rPr>
              <a:t> and </a:t>
            </a:r>
            <a:r>
              <a:rPr lang="en-US" sz="1000" dirty="0" err="1">
                <a:solidFill>
                  <a:schemeClr val="bg2">
                    <a:lumMod val="75000"/>
                  </a:schemeClr>
                </a:solidFill>
                <a:latin typeface="+mj-lt"/>
              </a:rPr>
              <a:t>Laufkötter</a:t>
            </a:r>
            <a:r>
              <a:rPr lang="en-US" sz="1000" dirty="0">
                <a:solidFill>
                  <a:schemeClr val="bg2">
                    <a:lumMod val="75000"/>
                  </a:schemeClr>
                </a:solidFill>
                <a:latin typeface="+mj-lt"/>
              </a:rPr>
              <a:t>, 2018</a:t>
            </a:r>
          </a:p>
          <a:p>
            <a:endParaRPr lang="en-US" sz="1000" dirty="0">
              <a:solidFill>
                <a:schemeClr val="bg2">
                  <a:lumMod val="75000"/>
                </a:schemeClr>
              </a:solidFill>
              <a:latin typeface="+mj-lt"/>
            </a:endParaRP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t="6601"/>
          <a:stretch/>
        </p:blipFill>
        <p:spPr>
          <a:xfrm>
            <a:off x="7362902" y="3481466"/>
            <a:ext cx="4338942" cy="3033445"/>
          </a:xfrm>
          <a:prstGeom prst="rect">
            <a:avLst/>
          </a:prstGeom>
        </p:spPr>
      </p:pic>
      <p:sp>
        <p:nvSpPr>
          <p:cNvPr id="14" name="TextBox 13"/>
          <p:cNvSpPr txBox="1"/>
          <p:nvPr/>
        </p:nvSpPr>
        <p:spPr>
          <a:xfrm>
            <a:off x="8518538" y="215754"/>
            <a:ext cx="2111475" cy="338554"/>
          </a:xfrm>
          <a:prstGeom prst="rect">
            <a:avLst/>
          </a:prstGeom>
          <a:noFill/>
        </p:spPr>
        <p:txBody>
          <a:bodyPr wrap="none" rtlCol="0">
            <a:spAutoFit/>
          </a:bodyPr>
          <a:lstStyle/>
          <a:p>
            <a:pPr algn="ctr"/>
            <a:r>
              <a:rPr lang="en-US" sz="1600" dirty="0">
                <a:solidFill>
                  <a:schemeClr val="tx1">
                    <a:lumMod val="65000"/>
                    <a:lumOff val="35000"/>
                  </a:schemeClr>
                </a:solidFill>
                <a:latin typeface="Arial Rounded MT Bold" charset="0"/>
                <a:ea typeface="Arial Rounded MT Bold" charset="0"/>
                <a:cs typeface="Arial Rounded MT Bold" charset="0"/>
              </a:rPr>
              <a:t>Global Phenomena</a:t>
            </a:r>
          </a:p>
        </p:txBody>
      </p:sp>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17510" t="194" r="22524" b="91281"/>
          <a:stretch/>
        </p:blipFill>
        <p:spPr>
          <a:xfrm>
            <a:off x="8082379" y="6463196"/>
            <a:ext cx="2601912" cy="276877"/>
          </a:xfrm>
          <a:prstGeom prst="rect">
            <a:avLst/>
          </a:prstGeom>
        </p:spPr>
      </p:pic>
      <p:sp>
        <p:nvSpPr>
          <p:cNvPr id="17" name="Rectangle 16"/>
          <p:cNvSpPr/>
          <p:nvPr/>
        </p:nvSpPr>
        <p:spPr>
          <a:xfrm>
            <a:off x="8082379" y="3356642"/>
            <a:ext cx="2877721" cy="18665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404587" y="3195888"/>
            <a:ext cx="2287357" cy="338554"/>
          </a:xfrm>
          <a:prstGeom prst="rect">
            <a:avLst/>
          </a:prstGeom>
          <a:noFill/>
        </p:spPr>
        <p:txBody>
          <a:bodyPr wrap="none" rtlCol="0">
            <a:spAutoFit/>
          </a:bodyPr>
          <a:lstStyle/>
          <a:p>
            <a:r>
              <a:rPr lang="mr-IN" sz="1600" dirty="0">
                <a:solidFill>
                  <a:schemeClr val="tx1">
                    <a:lumMod val="65000"/>
                    <a:lumOff val="35000"/>
                  </a:schemeClr>
                </a:solidFill>
                <a:latin typeface="Arial Rounded MT Bold" charset="0"/>
                <a:ea typeface="Arial Rounded MT Bold" charset="0"/>
                <a:cs typeface="Arial Rounded MT Bold" charset="0"/>
              </a:rPr>
              <a:t>…</a:t>
            </a:r>
            <a:r>
              <a:rPr lang="en-US" sz="1600" dirty="0">
                <a:solidFill>
                  <a:schemeClr val="tx1">
                    <a:lumMod val="65000"/>
                    <a:lumOff val="35000"/>
                  </a:schemeClr>
                </a:solidFill>
                <a:latin typeface="Arial Rounded MT Bold" charset="0"/>
                <a:ea typeface="Arial Rounded MT Bold" charset="0"/>
                <a:cs typeface="Arial Rounded MT Bold" charset="0"/>
              </a:rPr>
              <a:t> with local impacts</a:t>
            </a: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52708"/>
          <a:stretch/>
        </p:blipFill>
        <p:spPr>
          <a:xfrm>
            <a:off x="1750954" y="4684967"/>
            <a:ext cx="2824734" cy="1991002"/>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171" y="5013250"/>
            <a:ext cx="1699889" cy="1273061"/>
          </a:xfrm>
          <a:prstGeom prst="rect">
            <a:avLst/>
          </a:prstGeom>
          <a:ln>
            <a:solidFill>
              <a:schemeClr val="bg1"/>
            </a:solidFill>
          </a:ln>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7684" y="4423168"/>
            <a:ext cx="1859973" cy="1257300"/>
          </a:xfrm>
          <a:prstGeom prst="rect">
            <a:avLst/>
          </a:prstGeom>
          <a:ln>
            <a:solidFill>
              <a:schemeClr val="bg1"/>
            </a:solidFill>
          </a:ln>
        </p:spPr>
      </p:pic>
    </p:spTree>
    <p:extLst>
      <p:ext uri="{BB962C8B-B14F-4D97-AF65-F5344CB8AC3E}">
        <p14:creationId xmlns:p14="http://schemas.microsoft.com/office/powerpoint/2010/main" val="137640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325563"/>
          </a:xfrm>
        </p:spPr>
        <p:txBody>
          <a:bodyPr/>
          <a:lstStyle/>
          <a:p>
            <a:r>
              <a:rPr lang="en-US" dirty="0">
                <a:solidFill>
                  <a:schemeClr val="accent4">
                    <a:lumMod val="50000"/>
                  </a:schemeClr>
                </a:solidFill>
                <a:latin typeface="Arial Rounded MT Bold" charset="0"/>
                <a:ea typeface="Arial Rounded MT Bold" charset="0"/>
                <a:cs typeface="Arial Rounded MT Bold" charset="0"/>
              </a:rPr>
              <a:t>Marine Heatwaves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1831" r="1"/>
          <a:stretch/>
        </p:blipFill>
        <p:spPr>
          <a:xfrm>
            <a:off x="9784723" y="184058"/>
            <a:ext cx="1952089" cy="32195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52" y="1365041"/>
            <a:ext cx="7778610" cy="292051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47706"/>
          <a:stretch/>
        </p:blipFill>
        <p:spPr>
          <a:xfrm>
            <a:off x="9815203" y="3443084"/>
            <a:ext cx="1952089" cy="3219561"/>
          </a:xfrm>
          <a:prstGeom prst="rect">
            <a:avLst/>
          </a:prstGeom>
        </p:spPr>
      </p:pic>
      <p:sp>
        <p:nvSpPr>
          <p:cNvPr id="8" name="Rectangle 7"/>
          <p:cNvSpPr/>
          <p:nvPr/>
        </p:nvSpPr>
        <p:spPr>
          <a:xfrm>
            <a:off x="10079720" y="6615726"/>
            <a:ext cx="1536703" cy="276999"/>
          </a:xfrm>
          <a:prstGeom prst="rect">
            <a:avLst/>
          </a:prstGeom>
        </p:spPr>
        <p:txBody>
          <a:bodyPr wrap="none">
            <a:spAutoFit/>
          </a:bodyPr>
          <a:lstStyle/>
          <a:p>
            <a:r>
              <a:rPr lang="en-US" sz="1200">
                <a:solidFill>
                  <a:schemeClr val="tx1">
                    <a:lumMod val="50000"/>
                    <a:lumOff val="50000"/>
                  </a:schemeClr>
                </a:solidFill>
                <a:latin typeface="+mj-lt"/>
              </a:rPr>
              <a:t>marineheatwaves.org</a:t>
            </a:r>
            <a:endParaRPr lang="en-US" sz="1200" dirty="0">
              <a:solidFill>
                <a:schemeClr val="tx1">
                  <a:lumMod val="50000"/>
                  <a:lumOff val="50000"/>
                </a:schemeClr>
              </a:solidFill>
              <a:latin typeface="+mj-lt"/>
            </a:endParaRPr>
          </a:p>
        </p:txBody>
      </p:sp>
      <p:sp>
        <p:nvSpPr>
          <p:cNvPr id="10" name="Rectangle 9"/>
          <p:cNvSpPr/>
          <p:nvPr/>
        </p:nvSpPr>
        <p:spPr>
          <a:xfrm>
            <a:off x="5524500" y="1365041"/>
            <a:ext cx="3334214" cy="1086059"/>
          </a:xfrm>
          <a:prstGeom prst="rect">
            <a:avLst/>
          </a:prstGeom>
          <a:noFill/>
          <a:ln w="28575">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38200" y="5249119"/>
            <a:ext cx="8473843" cy="923330"/>
          </a:xfrm>
          <a:prstGeom prst="rect">
            <a:avLst/>
          </a:prstGeom>
          <a:noFill/>
        </p:spPr>
        <p:txBody>
          <a:bodyPr wrap="square" rtlCol="0">
            <a:spAutoFit/>
          </a:bodyPr>
          <a:lstStyle/>
          <a:p>
            <a:pPr>
              <a:spcAft>
                <a:spcPts val="600"/>
              </a:spcAft>
            </a:pPr>
            <a:r>
              <a:rPr lang="en-US" dirty="0">
                <a:solidFill>
                  <a:schemeClr val="tx1">
                    <a:lumMod val="75000"/>
                    <a:lumOff val="25000"/>
                  </a:schemeClr>
                </a:solidFill>
              </a:rPr>
              <a:t>“54% increase in annual marine heatwave days globally. Importantly, these trends can largely be explained by increases in mean ocean temperatures, suggesting that we can expect further increases in marine heatwave days under continued global warming.”</a:t>
            </a:r>
          </a:p>
        </p:txBody>
      </p:sp>
      <p:sp>
        <p:nvSpPr>
          <p:cNvPr id="13" name="TextBox 12"/>
          <p:cNvSpPr txBox="1"/>
          <p:nvPr/>
        </p:nvSpPr>
        <p:spPr>
          <a:xfrm>
            <a:off x="400983" y="4743836"/>
            <a:ext cx="9102172" cy="477054"/>
          </a:xfrm>
          <a:prstGeom prst="rect">
            <a:avLst/>
          </a:prstGeom>
          <a:noFill/>
        </p:spPr>
        <p:txBody>
          <a:bodyPr wrap="none" rtlCol="0">
            <a:spAutoFit/>
          </a:bodyPr>
          <a:lstStyle/>
          <a:p>
            <a:r>
              <a:rPr lang="en-US" sz="2500" b="1" dirty="0">
                <a:solidFill>
                  <a:schemeClr val="tx1">
                    <a:lumMod val="65000"/>
                    <a:lumOff val="35000"/>
                  </a:schemeClr>
                </a:solidFill>
                <a:ea typeface="Times New Roman" charset="0"/>
                <a:cs typeface="Times New Roman" charset="0"/>
              </a:rPr>
              <a:t>Longer and more frequent marine heatwaves over the past century</a:t>
            </a:r>
          </a:p>
        </p:txBody>
      </p:sp>
      <p:sp>
        <p:nvSpPr>
          <p:cNvPr id="14" name="Rectangle 13"/>
          <p:cNvSpPr/>
          <p:nvPr/>
        </p:nvSpPr>
        <p:spPr>
          <a:xfrm>
            <a:off x="235252" y="4610806"/>
            <a:ext cx="9340548" cy="1739194"/>
          </a:xfrm>
          <a:prstGeom prst="rect">
            <a:avLst/>
          </a:prstGeom>
          <a:noFill/>
          <a:ln w="28575">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67669" y="6339471"/>
            <a:ext cx="3708131" cy="338554"/>
          </a:xfrm>
          <a:prstGeom prst="rect">
            <a:avLst/>
          </a:prstGeom>
          <a:noFill/>
        </p:spPr>
        <p:txBody>
          <a:bodyPr wrap="none" rtlCol="0">
            <a:spAutoFit/>
          </a:bodyPr>
          <a:lstStyle/>
          <a:p>
            <a:r>
              <a:rPr lang="en-US" sz="1600" dirty="0">
                <a:solidFill>
                  <a:schemeClr val="tx1">
                    <a:lumMod val="50000"/>
                    <a:lumOff val="50000"/>
                  </a:schemeClr>
                </a:solidFill>
                <a:latin typeface="+mj-lt"/>
              </a:rPr>
              <a:t>Oliver et al., </a:t>
            </a:r>
            <a:r>
              <a:rPr lang="en-US" sz="1600" i="1" dirty="0">
                <a:solidFill>
                  <a:schemeClr val="tx1">
                    <a:lumMod val="50000"/>
                    <a:lumOff val="50000"/>
                  </a:schemeClr>
                </a:solidFill>
                <a:latin typeface="+mj-lt"/>
              </a:rPr>
              <a:t>Nature Communications</a:t>
            </a:r>
            <a:r>
              <a:rPr lang="en-US" sz="1600" dirty="0">
                <a:solidFill>
                  <a:schemeClr val="tx1">
                    <a:lumMod val="50000"/>
                    <a:lumOff val="50000"/>
                  </a:schemeClr>
                </a:solidFill>
                <a:latin typeface="+mj-lt"/>
              </a:rPr>
              <a:t>, 2018</a:t>
            </a:r>
          </a:p>
        </p:txBody>
      </p:sp>
    </p:spTree>
    <p:extLst>
      <p:ext uri="{BB962C8B-B14F-4D97-AF65-F5344CB8AC3E}">
        <p14:creationId xmlns:p14="http://schemas.microsoft.com/office/powerpoint/2010/main" val="2137893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9388" y="2271713"/>
            <a:ext cx="6858000" cy="4286250"/>
          </a:xfrm>
          <a:prstGeom prst="rect">
            <a:avLst/>
          </a:prstGeom>
        </p:spPr>
      </p:pic>
      <p:pic>
        <p:nvPicPr>
          <p:cNvPr id="9" name="Picture 8"/>
          <p:cNvPicPr>
            <a:picLocks noChangeAspect="1"/>
          </p:cNvPicPr>
          <p:nvPr/>
        </p:nvPicPr>
        <p:blipFill rotWithShape="1">
          <a:blip r:embed="rId4">
            <a:alphaModFix amt="67000"/>
            <a:extLst>
              <a:ext uri="{28A0092B-C50C-407E-A947-70E740481C1C}">
                <a14:useLocalDpi xmlns:a14="http://schemas.microsoft.com/office/drawing/2010/main" val="0"/>
              </a:ext>
            </a:extLst>
          </a:blip>
          <a:srcRect b="13340"/>
          <a:stretch/>
        </p:blipFill>
        <p:spPr>
          <a:xfrm>
            <a:off x="0" y="-10947"/>
            <a:ext cx="12192000" cy="1321196"/>
          </a:xfrm>
          <a:prstGeom prst="rect">
            <a:avLst/>
          </a:prstGeom>
          <a:effectLst/>
        </p:spPr>
      </p:pic>
      <p:sp>
        <p:nvSpPr>
          <p:cNvPr id="3" name="Title 2"/>
          <p:cNvSpPr>
            <a:spLocks noGrp="1"/>
          </p:cNvSpPr>
          <p:nvPr>
            <p:ph type="title"/>
          </p:nvPr>
        </p:nvSpPr>
        <p:spPr>
          <a:xfrm>
            <a:off x="361612" y="58649"/>
            <a:ext cx="10515600" cy="1325563"/>
          </a:xfrm>
        </p:spPr>
        <p:txBody>
          <a:bodyPr/>
          <a:lstStyle/>
          <a:p>
            <a:r>
              <a:rPr lang="en-US" b="1" dirty="0"/>
              <a:t>Climate Change</a:t>
            </a:r>
          </a:p>
        </p:txBody>
      </p:sp>
      <p:sp>
        <p:nvSpPr>
          <p:cNvPr id="11" name="TextBox 10"/>
          <p:cNvSpPr txBox="1"/>
          <p:nvPr/>
        </p:nvSpPr>
        <p:spPr>
          <a:xfrm>
            <a:off x="2848366" y="2200542"/>
            <a:ext cx="1467068" cy="430887"/>
          </a:xfrm>
          <a:prstGeom prst="rect">
            <a:avLst/>
          </a:prstGeom>
          <a:noFill/>
        </p:spPr>
        <p:txBody>
          <a:bodyPr wrap="none" rtlCol="0">
            <a:spAutoFit/>
          </a:bodyPr>
          <a:lstStyle/>
          <a:p>
            <a:r>
              <a:rPr lang="en-US" sz="2200">
                <a:latin typeface="Apple Chancery" charset="0"/>
                <a:ea typeface="Apple Chancery" charset="0"/>
                <a:cs typeface="Apple Chancery" charset="0"/>
              </a:rPr>
              <a:t>Mitigation</a:t>
            </a:r>
          </a:p>
        </p:txBody>
      </p:sp>
      <p:sp>
        <p:nvSpPr>
          <p:cNvPr id="12" name="TextBox 11"/>
          <p:cNvSpPr txBox="1"/>
          <p:nvPr/>
        </p:nvSpPr>
        <p:spPr>
          <a:xfrm>
            <a:off x="5456761" y="2203071"/>
            <a:ext cx="1521570" cy="430887"/>
          </a:xfrm>
          <a:prstGeom prst="rect">
            <a:avLst/>
          </a:prstGeom>
          <a:noFill/>
        </p:spPr>
        <p:txBody>
          <a:bodyPr wrap="none" rtlCol="0">
            <a:spAutoFit/>
          </a:bodyPr>
          <a:lstStyle/>
          <a:p>
            <a:r>
              <a:rPr lang="en-US" sz="2200" dirty="0">
                <a:latin typeface="Apple Chancery" charset="0"/>
                <a:ea typeface="Apple Chancery" charset="0"/>
                <a:cs typeface="Apple Chancery" charset="0"/>
              </a:rPr>
              <a:t>Adaptation</a:t>
            </a:r>
          </a:p>
        </p:txBody>
      </p:sp>
      <p:sp>
        <p:nvSpPr>
          <p:cNvPr id="13" name="TextBox 12"/>
          <p:cNvSpPr txBox="1"/>
          <p:nvPr/>
        </p:nvSpPr>
        <p:spPr>
          <a:xfrm>
            <a:off x="8119658" y="2200542"/>
            <a:ext cx="1329210" cy="430887"/>
          </a:xfrm>
          <a:prstGeom prst="rect">
            <a:avLst/>
          </a:prstGeom>
          <a:noFill/>
        </p:spPr>
        <p:txBody>
          <a:bodyPr wrap="none" rtlCol="0">
            <a:spAutoFit/>
          </a:bodyPr>
          <a:lstStyle/>
          <a:p>
            <a:r>
              <a:rPr lang="en-US" sz="2200" dirty="0">
                <a:latin typeface="Apple Chancery" charset="0"/>
                <a:ea typeface="Apple Chancery" charset="0"/>
                <a:cs typeface="Apple Chancery" charset="0"/>
              </a:rPr>
              <a:t>Resilience</a:t>
            </a:r>
          </a:p>
        </p:txBody>
      </p:sp>
      <p:sp>
        <p:nvSpPr>
          <p:cNvPr id="15" name="Rectangle 14"/>
          <p:cNvSpPr/>
          <p:nvPr/>
        </p:nvSpPr>
        <p:spPr>
          <a:xfrm>
            <a:off x="3361693" y="1515780"/>
            <a:ext cx="5642378" cy="369332"/>
          </a:xfrm>
          <a:prstGeom prst="rect">
            <a:avLst/>
          </a:prstGeom>
        </p:spPr>
        <p:txBody>
          <a:bodyPr wrap="none">
            <a:spAutoFit/>
          </a:bodyPr>
          <a:lstStyle/>
          <a:p>
            <a:r>
              <a:rPr lang="en-US" b="1">
                <a:solidFill>
                  <a:srgbClr val="245A7D"/>
                </a:solidFill>
                <a:latin typeface="Avenir Book" charset="0"/>
                <a:ea typeface="Avenir Book" charset="0"/>
                <a:cs typeface="Avenir Book" charset="0"/>
              </a:rPr>
              <a:t>The Three Pillars of the Response to Global Warming</a:t>
            </a:r>
            <a:endParaRPr lang="en-US" b="1" i="0">
              <a:solidFill>
                <a:srgbClr val="245A7D"/>
              </a:solidFill>
              <a:effectLst/>
              <a:latin typeface="Avenir Book" charset="0"/>
              <a:ea typeface="Avenir Book" charset="0"/>
              <a:cs typeface="Avenir Book" charset="0"/>
            </a:endParaRPr>
          </a:p>
        </p:txBody>
      </p:sp>
    </p:spTree>
    <p:extLst>
      <p:ext uri="{BB962C8B-B14F-4D97-AF65-F5344CB8AC3E}">
        <p14:creationId xmlns:p14="http://schemas.microsoft.com/office/powerpoint/2010/main" val="346913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15339</TotalTime>
  <Words>2171</Words>
  <Application>Microsoft Macintosh PowerPoint</Application>
  <PresentationFormat>Widescreen</PresentationFormat>
  <Paragraphs>291</Paragraphs>
  <Slides>37</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Al Bayan Plain</vt:lpstr>
      <vt:lpstr>Apple Chancery</vt:lpstr>
      <vt:lpstr>Arial Rounded MT Bold</vt:lpstr>
      <vt:lpstr>Avenir Book</vt:lpstr>
      <vt:lpstr>Avenir Roman</vt:lpstr>
      <vt:lpstr>Calibri</vt:lpstr>
      <vt:lpstr>Calibri Light</vt:lpstr>
      <vt:lpstr>Cambria Math</vt:lpstr>
      <vt:lpstr>Courier New</vt:lpstr>
      <vt:lpstr>Mangal</vt:lpstr>
      <vt:lpstr>Times New Roman</vt:lpstr>
      <vt:lpstr>Arial</vt:lpstr>
      <vt:lpstr>Office Theme</vt:lpstr>
      <vt:lpstr>Time Series Forecasting (ft. LSTM)</vt:lpstr>
      <vt:lpstr>PowerPoint Presentation</vt:lpstr>
      <vt:lpstr>PowerPoint Presentation</vt:lpstr>
      <vt:lpstr>PowerPoint Presentation</vt:lpstr>
      <vt:lpstr>Climate Change</vt:lpstr>
      <vt:lpstr>Climate Change</vt:lpstr>
      <vt:lpstr>Marine Heatwaves</vt:lpstr>
      <vt:lpstr>Marine Heatwaves</vt:lpstr>
      <vt:lpstr>Climate Change</vt:lpstr>
      <vt:lpstr>Climate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 Short-Term Memory (LSTMS)</vt:lpstr>
      <vt:lpstr>RNN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a LSTM using Keras</vt:lpstr>
      <vt:lpstr>Setting up a Stateful LSTM Model </vt:lpstr>
      <vt:lpstr>Building the LSTM Model</vt:lpstr>
      <vt:lpstr>Backtesting </vt:lpstr>
      <vt:lpstr>Conclusion </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Hillary Scannell</dc:creator>
  <cp:lastModifiedBy>Hillary Scannell</cp:lastModifiedBy>
  <cp:revision>72</cp:revision>
  <dcterms:created xsi:type="dcterms:W3CDTF">2018-07-02T16:13:36Z</dcterms:created>
  <dcterms:modified xsi:type="dcterms:W3CDTF">2018-07-13T16:11:31Z</dcterms:modified>
</cp:coreProperties>
</file>